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handoutMasterIdLst>
    <p:handoutMasterId r:id="rId29"/>
  </p:handoutMasterIdLst>
  <p:sldIdLst>
    <p:sldId id="256" r:id="rId2"/>
    <p:sldId id="278" r:id="rId3"/>
    <p:sldId id="287" r:id="rId4"/>
    <p:sldId id="288" r:id="rId5"/>
    <p:sldId id="282" r:id="rId6"/>
    <p:sldId id="257" r:id="rId7"/>
    <p:sldId id="284" r:id="rId8"/>
    <p:sldId id="281" r:id="rId9"/>
    <p:sldId id="279" r:id="rId10"/>
    <p:sldId id="261" r:id="rId11"/>
    <p:sldId id="285" r:id="rId12"/>
    <p:sldId id="264" r:id="rId13"/>
    <p:sldId id="270" r:id="rId14"/>
    <p:sldId id="268" r:id="rId15"/>
    <p:sldId id="265" r:id="rId16"/>
    <p:sldId id="266" r:id="rId17"/>
    <p:sldId id="267" r:id="rId18"/>
    <p:sldId id="286" r:id="rId19"/>
    <p:sldId id="276" r:id="rId20"/>
    <p:sldId id="290" r:id="rId21"/>
    <p:sldId id="277" r:id="rId22"/>
    <p:sldId id="271" r:id="rId23"/>
    <p:sldId id="272" r:id="rId24"/>
    <p:sldId id="273" r:id="rId25"/>
    <p:sldId id="274" r:id="rId26"/>
    <p:sldId id="289" r:id="rId27"/>
    <p:sldId id="280" r:id="rId28"/>
  </p:sldIdLst>
  <p:sldSz cx="9144000" cy="6858000" type="screen4x3"/>
  <p:notesSz cx="9144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>
      <p:cViewPr>
        <p:scale>
          <a:sx n="100" d="100"/>
          <a:sy n="100" d="100"/>
        </p:scale>
        <p:origin x="-480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73C95-72BF-4F48-9E2C-6EF75DF4EF04}" type="datetimeFigureOut">
              <a:rPr lang="es-AR" smtClean="0"/>
              <a:pPr/>
              <a:t>22/02/2013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CD8FB-2F43-4F04-85A6-84D832F29F5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4457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0C15-45F0-4AA5-9086-561393EC8665}" type="datetimeFigureOut">
              <a:rPr lang="es-AR" smtClean="0"/>
              <a:pPr/>
              <a:t>22/02/2013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5ACC-7DD2-46D2-83FA-9E7086C0CC1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97377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0C15-45F0-4AA5-9086-561393EC8665}" type="datetimeFigureOut">
              <a:rPr lang="es-AR" smtClean="0"/>
              <a:pPr/>
              <a:t>22/02/2013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5ACC-7DD2-46D2-83FA-9E7086C0CC1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00631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0C15-45F0-4AA5-9086-561393EC8665}" type="datetimeFigureOut">
              <a:rPr lang="es-AR" smtClean="0"/>
              <a:pPr/>
              <a:t>22/02/2013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5ACC-7DD2-46D2-83FA-9E7086C0CC1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08057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0C15-45F0-4AA5-9086-561393EC8665}" type="datetimeFigureOut">
              <a:rPr lang="es-AR" smtClean="0"/>
              <a:pPr/>
              <a:t>22/02/2013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5ACC-7DD2-46D2-83FA-9E7086C0CC1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05136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0C15-45F0-4AA5-9086-561393EC8665}" type="datetimeFigureOut">
              <a:rPr lang="es-AR" smtClean="0"/>
              <a:pPr/>
              <a:t>22/02/2013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5ACC-7DD2-46D2-83FA-9E7086C0CC1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75013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0C15-45F0-4AA5-9086-561393EC8665}" type="datetimeFigureOut">
              <a:rPr lang="es-AR" smtClean="0"/>
              <a:pPr/>
              <a:t>22/02/2013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5ACC-7DD2-46D2-83FA-9E7086C0CC1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1793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0C15-45F0-4AA5-9086-561393EC8665}" type="datetimeFigureOut">
              <a:rPr lang="es-AR" smtClean="0"/>
              <a:pPr/>
              <a:t>22/02/2013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5ACC-7DD2-46D2-83FA-9E7086C0CC1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13104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0C15-45F0-4AA5-9086-561393EC8665}" type="datetimeFigureOut">
              <a:rPr lang="es-AR" smtClean="0"/>
              <a:pPr/>
              <a:t>22/02/2013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5ACC-7DD2-46D2-83FA-9E7086C0CC1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52608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0C15-45F0-4AA5-9086-561393EC8665}" type="datetimeFigureOut">
              <a:rPr lang="es-AR" smtClean="0"/>
              <a:pPr/>
              <a:t>22/02/2013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5ACC-7DD2-46D2-83FA-9E7086C0CC1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30721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0C15-45F0-4AA5-9086-561393EC8665}" type="datetimeFigureOut">
              <a:rPr lang="es-AR" smtClean="0"/>
              <a:pPr/>
              <a:t>22/02/2013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5ACC-7DD2-46D2-83FA-9E7086C0CC1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4335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0C15-45F0-4AA5-9086-561393EC8665}" type="datetimeFigureOut">
              <a:rPr lang="es-AR" smtClean="0"/>
              <a:pPr/>
              <a:t>22/02/2013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5ACC-7DD2-46D2-83FA-9E7086C0CC1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99507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C0C15-45F0-4AA5-9086-561393EC8665}" type="datetimeFigureOut">
              <a:rPr lang="es-AR" smtClean="0"/>
              <a:pPr/>
              <a:t>22/02/2013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75ACC-7DD2-46D2-83FA-9E7086C0CC1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7533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2115666"/>
          </a:xfrm>
        </p:spPr>
        <p:txBody>
          <a:bodyPr>
            <a:normAutofit/>
          </a:bodyPr>
          <a:lstStyle/>
          <a:p>
            <a:r>
              <a:rPr lang="es-AR" dirty="0"/>
              <a:t>Empleo de arcillas para control de la contaminación de aguas (efluentes agroquímicos</a:t>
            </a:r>
            <a:r>
              <a:rPr lang="es-AR" dirty="0" smtClean="0"/>
              <a:t>)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87016"/>
          </a:xfrm>
        </p:spPr>
        <p:txBody>
          <a:bodyPr>
            <a:normAutofit/>
          </a:bodyPr>
          <a:lstStyle/>
          <a:p>
            <a:r>
              <a:rPr lang="es-AR" sz="2400" dirty="0">
                <a:solidFill>
                  <a:schemeClr val="tx1"/>
                </a:solidFill>
              </a:rPr>
              <a:t>Dra. Rosa M. Torres Sánchez</a:t>
            </a:r>
          </a:p>
          <a:p>
            <a:r>
              <a:rPr lang="es-AR" sz="2400" dirty="0">
                <a:solidFill>
                  <a:schemeClr val="tx1"/>
                </a:solidFill>
              </a:rPr>
              <a:t>CETMIC- Camino Centenario y 506- M.B. Gonnet- Argentina</a:t>
            </a:r>
          </a:p>
        </p:txBody>
      </p:sp>
      <p:pic>
        <p:nvPicPr>
          <p:cNvPr id="24579" name="Picture 3" descr="F:\CETMIC\LOGO grande OFIC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630"/>
            <a:ext cx="1584176" cy="1386154"/>
          </a:xfrm>
          <a:prstGeom prst="rect">
            <a:avLst/>
          </a:prstGeom>
          <a:noFill/>
        </p:spPr>
      </p:pic>
      <p:pic>
        <p:nvPicPr>
          <p:cNvPr id="6" name="5 Imagen" descr="http://infap.unsl.edu.ar/congreso/logosaasa1.jpg"/>
          <p:cNvPicPr/>
          <p:nvPr/>
        </p:nvPicPr>
        <p:blipFill>
          <a:blip r:embed="rId3" cstate="print"/>
          <a:srcRect r="16657"/>
          <a:stretch>
            <a:fillRect/>
          </a:stretch>
        </p:blipFill>
        <p:spPr bwMode="auto">
          <a:xfrm>
            <a:off x="251520" y="5805264"/>
            <a:ext cx="305918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61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603496" cy="34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2088" y="3212976"/>
            <a:ext cx="4741912" cy="316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7626" y="6382489"/>
            <a:ext cx="52870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100" i="1" dirty="0" smtClean="0"/>
              <a:t>B.M. Lombardi, R.M. Torres Sánchez, P. Eloy and M. </a:t>
            </a:r>
            <a:r>
              <a:rPr lang="es-ES" sz="1100" i="1" dirty="0" err="1" smtClean="0"/>
              <a:t>Genet</a:t>
            </a:r>
            <a:r>
              <a:rPr lang="es-ES" sz="1100" i="1" dirty="0" smtClean="0"/>
              <a:t>.</a:t>
            </a:r>
            <a:r>
              <a:rPr lang="en-GB" sz="1100" i="1" dirty="0" smtClean="0"/>
              <a:t> Appl. Clay Sci. 33, 59-65, 2006</a:t>
            </a:r>
            <a:endParaRPr lang="es-ES" sz="1100" i="1" dirty="0" smtClean="0"/>
          </a:p>
          <a:p>
            <a:endParaRPr lang="es-ES" sz="1100" i="1" dirty="0"/>
          </a:p>
        </p:txBody>
      </p:sp>
    </p:spTree>
    <p:extLst>
      <p:ext uri="{BB962C8B-B14F-4D97-AF65-F5344CB8AC3E}">
        <p14:creationId xmlns:p14="http://schemas.microsoft.com/office/powerpoint/2010/main" xmlns="" val="37325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Adsorbente </a:t>
            </a:r>
            <a:r>
              <a:rPr lang="es-ES" dirty="0" err="1" smtClean="0"/>
              <a:t>Montmorillonita</a:t>
            </a:r>
            <a:r>
              <a:rPr lang="es-ES" dirty="0" smtClean="0"/>
              <a:t> y productos de tratamiento mecánico  (300seg) y térmico (350 y 550°C x 3 y 12 hs)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Adsorción de </a:t>
            </a:r>
            <a:r>
              <a:rPr lang="es-ES" dirty="0" err="1" smtClean="0"/>
              <a:t>benzimidazole</a:t>
            </a:r>
            <a:r>
              <a:rPr lang="es-ES" dirty="0" smtClean="0"/>
              <a:t> (Fungicida)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</p:txBody>
      </p:sp>
      <p:pic>
        <p:nvPicPr>
          <p:cNvPr id="4" name="irc_mi" descr="http://upload.wikimedia.org/wikipedia/commons/2/24/Benzimidazole_structur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420888"/>
            <a:ext cx="17281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8028384" y="3284984"/>
            <a:ext cx="529773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800"/>
          <a:stretch>
            <a:fillRect/>
          </a:stretch>
        </p:blipFill>
        <p:spPr bwMode="auto">
          <a:xfrm>
            <a:off x="251520" y="22412"/>
            <a:ext cx="5400600" cy="31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724128" y="476672"/>
            <a:ext cx="32357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Isotermas de </a:t>
            </a:r>
            <a:r>
              <a:rPr lang="es-AR" dirty="0" err="1" smtClean="0"/>
              <a:t>adsorpcion</a:t>
            </a:r>
            <a:r>
              <a:rPr lang="es-AR" dirty="0" smtClean="0"/>
              <a:t> de </a:t>
            </a:r>
            <a:r>
              <a:rPr lang="es-AR" dirty="0" err="1" smtClean="0"/>
              <a:t>benzimidazol</a:t>
            </a:r>
            <a:r>
              <a:rPr lang="es-AR" dirty="0" smtClean="0"/>
              <a:t> a pH 6</a:t>
            </a:r>
          </a:p>
          <a:p>
            <a:r>
              <a:rPr lang="es-AR" dirty="0" smtClean="0"/>
              <a:t> (▲) M;</a:t>
            </a:r>
          </a:p>
          <a:p>
            <a:r>
              <a:rPr lang="es-AR" dirty="0" smtClean="0"/>
              <a:t>(</a:t>
            </a:r>
            <a:r>
              <a:rPr lang="es-AR" dirty="0" smtClean="0">
                <a:solidFill>
                  <a:srgbClr val="0070C0"/>
                </a:solidFill>
                <a:sym typeface="Wingdings 2"/>
              </a:rPr>
              <a:t></a:t>
            </a:r>
            <a:r>
              <a:rPr lang="es-AR" dirty="0" smtClean="0"/>
              <a:t> )Mo350 3; </a:t>
            </a:r>
          </a:p>
          <a:p>
            <a:r>
              <a:rPr lang="es-AR" dirty="0" smtClean="0"/>
              <a:t>(</a:t>
            </a:r>
            <a:r>
              <a:rPr lang="es-AR" dirty="0" smtClean="0">
                <a:solidFill>
                  <a:srgbClr val="0070C0"/>
                </a:solidFill>
                <a:sym typeface="Wingdings 2"/>
              </a:rPr>
              <a:t></a:t>
            </a:r>
            <a:r>
              <a:rPr lang="es-AR" dirty="0" smtClean="0"/>
              <a:t> ) Mo350 12; </a:t>
            </a:r>
          </a:p>
          <a:p>
            <a:r>
              <a:rPr lang="es-AR" dirty="0" smtClean="0"/>
              <a:t>(</a:t>
            </a:r>
            <a:r>
              <a:rPr lang="es-AR" dirty="0" smtClean="0">
                <a:solidFill>
                  <a:srgbClr val="009900"/>
                </a:solidFill>
                <a:sym typeface="Wingdings 2"/>
              </a:rPr>
              <a:t></a:t>
            </a:r>
            <a:r>
              <a:rPr lang="es-AR" dirty="0" smtClean="0"/>
              <a:t>) Mo550 3; </a:t>
            </a:r>
          </a:p>
          <a:p>
            <a:r>
              <a:rPr lang="es-AR" dirty="0" smtClean="0"/>
              <a:t>(</a:t>
            </a:r>
            <a:r>
              <a:rPr lang="es-AR" dirty="0" smtClean="0">
                <a:solidFill>
                  <a:srgbClr val="009900"/>
                </a:solidFill>
                <a:sym typeface="Wingdings"/>
              </a:rPr>
              <a:t></a:t>
            </a:r>
            <a:r>
              <a:rPr lang="es-AR" dirty="0" smtClean="0"/>
              <a:t> ) Mo550 12 </a:t>
            </a:r>
          </a:p>
          <a:p>
            <a:r>
              <a:rPr lang="es-AR" dirty="0" smtClean="0"/>
              <a:t>(</a:t>
            </a:r>
            <a:r>
              <a:rPr lang="es-AR" dirty="0" smtClean="0">
                <a:solidFill>
                  <a:srgbClr val="FF0000"/>
                </a:solidFill>
                <a:sym typeface="Wingdings 2"/>
              </a:rPr>
              <a:t></a:t>
            </a:r>
            <a:r>
              <a:rPr lang="es-AR" dirty="0" smtClean="0"/>
              <a:t>) Mo300 s. </a:t>
            </a:r>
          </a:p>
          <a:p>
            <a:r>
              <a:rPr lang="es-AR" dirty="0" err="1" smtClean="0"/>
              <a:t>Lineas</a:t>
            </a:r>
            <a:r>
              <a:rPr lang="es-AR" dirty="0" smtClean="0"/>
              <a:t> sólidas: Langmuir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30542" y="6488668"/>
            <a:ext cx="78698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i="1" dirty="0" smtClean="0"/>
              <a:t>R.M</a:t>
            </a:r>
            <a:r>
              <a:rPr lang="es-AR" sz="1200" i="1" dirty="0"/>
              <a:t>. Torres </a:t>
            </a:r>
            <a:r>
              <a:rPr lang="es-AR" sz="1200" i="1" dirty="0" smtClean="0"/>
              <a:t>Sánchez, M. </a:t>
            </a:r>
            <a:r>
              <a:rPr lang="es-AR" sz="1200" i="1" dirty="0" err="1" smtClean="0"/>
              <a:t>Genet</a:t>
            </a:r>
            <a:r>
              <a:rPr lang="es-AR" sz="1200" i="1" dirty="0" smtClean="0"/>
              <a:t>, E.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Gaigneaux</a:t>
            </a:r>
            <a:r>
              <a:rPr lang="es-ES" sz="1200" i="1" dirty="0" smtClean="0"/>
              <a:t>, M. dos Santos </a:t>
            </a:r>
            <a:r>
              <a:rPr lang="es-ES" sz="1200" i="1" dirty="0" err="1" smtClean="0"/>
              <a:t>Afonso</a:t>
            </a:r>
            <a:r>
              <a:rPr lang="es-ES" sz="1200" i="1" dirty="0" smtClean="0"/>
              <a:t>, S. </a:t>
            </a:r>
            <a:r>
              <a:rPr lang="es-ES" sz="1200" i="1" dirty="0" err="1" smtClean="0"/>
              <a:t>Yunes</a:t>
            </a:r>
            <a:r>
              <a:rPr lang="es-ES" sz="1200" i="1" dirty="0" smtClean="0"/>
              <a:t>.</a:t>
            </a:r>
            <a:r>
              <a:rPr lang="es-AR" sz="1200" i="1" dirty="0" smtClean="0"/>
              <a:t> </a:t>
            </a:r>
            <a:r>
              <a:rPr lang="es-AR" sz="1200" i="1" dirty="0" err="1" smtClean="0"/>
              <a:t>Appl</a:t>
            </a:r>
            <a:r>
              <a:rPr lang="es-AR" sz="1200" i="1" dirty="0" smtClean="0"/>
              <a:t>. </a:t>
            </a:r>
            <a:r>
              <a:rPr lang="es-AR" sz="1200" i="1" dirty="0" err="1"/>
              <a:t>Clay</a:t>
            </a:r>
            <a:r>
              <a:rPr lang="es-AR" sz="1200" i="1" dirty="0"/>
              <a:t> </a:t>
            </a:r>
            <a:r>
              <a:rPr lang="es-AR" sz="1200" i="1" dirty="0" err="1" smtClean="0"/>
              <a:t>Sci</a:t>
            </a:r>
            <a:r>
              <a:rPr lang="es-AR" sz="1200" i="1" dirty="0" smtClean="0"/>
              <a:t>. </a:t>
            </a:r>
            <a:r>
              <a:rPr lang="es-AR" sz="1200" i="1" dirty="0"/>
              <a:t>53 (2011) 366–373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800"/>
          <a:stretch>
            <a:fillRect/>
          </a:stretch>
        </p:blipFill>
        <p:spPr bwMode="auto">
          <a:xfrm>
            <a:off x="323528" y="3212976"/>
            <a:ext cx="5400600" cy="31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/>
        </p:nvSpPr>
        <p:spPr>
          <a:xfrm>
            <a:off x="1907704" y="1772816"/>
            <a:ext cx="158417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940152" y="4581128"/>
            <a:ext cx="2319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 </a:t>
            </a:r>
            <a:r>
              <a:rPr lang="es-ES" dirty="0" err="1" smtClean="0"/>
              <a:t>Sup</a:t>
            </a:r>
            <a:r>
              <a:rPr lang="es-ES" dirty="0" smtClean="0"/>
              <a:t>. externa</a:t>
            </a:r>
          </a:p>
          <a:p>
            <a:r>
              <a:rPr lang="es-ES" dirty="0" smtClean="0"/>
              <a:t>2 </a:t>
            </a:r>
            <a:r>
              <a:rPr lang="es-ES" dirty="0" err="1" smtClean="0"/>
              <a:t>Sup.externa</a:t>
            </a:r>
            <a:r>
              <a:rPr lang="es-ES" dirty="0" smtClean="0"/>
              <a:t>+ interna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064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5666707"/>
              </p:ext>
            </p:extLst>
          </p:nvPr>
        </p:nvGraphicFramePr>
        <p:xfrm>
          <a:off x="1835696" y="3861048"/>
          <a:ext cx="5544617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2903"/>
                <a:gridCol w="1054692"/>
                <a:gridCol w="1196165"/>
                <a:gridCol w="1054692"/>
                <a:gridCol w="1196165"/>
              </a:tblGrid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Sample</a:t>
                      </a:r>
                      <a:endParaRPr lang="es-A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K</a:t>
                      </a:r>
                      <a:r>
                        <a:rPr lang="es-ES_tradnl" sz="1800" baseline="-25000">
                          <a:effectLst/>
                        </a:rPr>
                        <a:t>1 </a:t>
                      </a:r>
                      <a:r>
                        <a:rPr lang="es-ES_tradnl" sz="1800">
                          <a:effectLst/>
                        </a:rPr>
                        <a:t>(L/mmol)</a:t>
                      </a:r>
                      <a:endParaRPr lang="es-A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Γ</a:t>
                      </a:r>
                      <a:r>
                        <a:rPr lang="es-ES_tradnl" sz="1800" baseline="-25000" dirty="0">
                          <a:effectLst/>
                        </a:rPr>
                        <a:t>1</a:t>
                      </a:r>
                      <a:r>
                        <a:rPr lang="es-ES_tradnl" sz="1800" dirty="0">
                          <a:effectLst/>
                        </a:rPr>
                        <a:t>∞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</a:rPr>
                        <a:t>(</a:t>
                      </a:r>
                      <a:r>
                        <a:rPr lang="es-ES_tradnl" sz="1800" dirty="0" err="1" smtClean="0">
                          <a:effectLst/>
                        </a:rPr>
                        <a:t>mmol</a:t>
                      </a:r>
                      <a:r>
                        <a:rPr lang="es-ES_tradnl" sz="1800" dirty="0" smtClean="0">
                          <a:effectLst/>
                        </a:rPr>
                        <a:t>/m</a:t>
                      </a:r>
                      <a:r>
                        <a:rPr lang="es-ES_tradnl" sz="1800" baseline="30000" dirty="0" smtClean="0">
                          <a:effectLst/>
                        </a:rPr>
                        <a:t>2</a:t>
                      </a:r>
                      <a:r>
                        <a:rPr lang="es-ES_tradnl" sz="1800" dirty="0" smtClean="0">
                          <a:effectLst/>
                        </a:rPr>
                        <a:t>)</a:t>
                      </a:r>
                      <a:endParaRPr lang="es-A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smtClean="0">
                          <a:effectLst/>
                        </a:rPr>
                        <a:t>K</a:t>
                      </a:r>
                      <a:r>
                        <a:rPr lang="es-ES_tradnl" sz="1800" baseline="-25000" smtClean="0">
                          <a:effectLst/>
                        </a:rPr>
                        <a:t>2</a:t>
                      </a:r>
                      <a:endParaRPr lang="es-AR" sz="180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smtClean="0">
                          <a:effectLst/>
                        </a:rPr>
                        <a:t>(L/mmol)</a:t>
                      </a:r>
                      <a:endParaRPr lang="es-A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Γ</a:t>
                      </a:r>
                      <a:r>
                        <a:rPr lang="es-ES_tradnl" sz="1800" baseline="-25000">
                          <a:effectLst/>
                        </a:rPr>
                        <a:t>2</a:t>
                      </a:r>
                      <a:r>
                        <a:rPr lang="es-ES_tradnl" sz="1800">
                          <a:effectLst/>
                        </a:rPr>
                        <a:t>∞</a:t>
                      </a:r>
                      <a:endParaRPr lang="es-AR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(mmol/m</a:t>
                      </a:r>
                      <a:r>
                        <a:rPr lang="es-ES_tradnl" sz="1800" baseline="30000">
                          <a:effectLst/>
                        </a:rPr>
                        <a:t>2</a:t>
                      </a:r>
                      <a:r>
                        <a:rPr lang="es-ES_tradnl" sz="1800">
                          <a:effectLst/>
                        </a:rPr>
                        <a:t>)</a:t>
                      </a:r>
                      <a:endParaRPr lang="es-A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04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Mo</a:t>
                      </a:r>
                      <a:endParaRPr lang="es-AR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Mo</a:t>
                      </a:r>
                      <a:r>
                        <a:rPr lang="it-IT" sz="1800" baseline="-25000">
                          <a:effectLst/>
                        </a:rPr>
                        <a:t>350 3</a:t>
                      </a:r>
                      <a:endParaRPr lang="es-AR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Mo</a:t>
                      </a:r>
                      <a:r>
                        <a:rPr lang="it-IT" sz="1800" baseline="-25000">
                          <a:effectLst/>
                        </a:rPr>
                        <a:t>350 12</a:t>
                      </a:r>
                      <a:endParaRPr lang="es-AR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Mo</a:t>
                      </a:r>
                      <a:r>
                        <a:rPr lang="it-IT" sz="1800" baseline="-25000">
                          <a:effectLst/>
                        </a:rPr>
                        <a:t>550 3</a:t>
                      </a:r>
                      <a:endParaRPr lang="es-AR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Mo</a:t>
                      </a:r>
                      <a:r>
                        <a:rPr lang="it-IT" sz="1800" baseline="-25000">
                          <a:effectLst/>
                        </a:rPr>
                        <a:t>550 12</a:t>
                      </a:r>
                      <a:endParaRPr lang="es-AR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Mo</a:t>
                      </a:r>
                      <a:r>
                        <a:rPr lang="es-ES_tradnl" sz="1800" baseline="-25000">
                          <a:effectLst/>
                        </a:rPr>
                        <a:t>300s</a:t>
                      </a:r>
                      <a:endParaRPr lang="es-A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1.20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1.25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1.10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1.20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1.10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0.80</a:t>
                      </a:r>
                      <a:endParaRPr lang="es-A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0.51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0.50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0.50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0.50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0.50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0.35</a:t>
                      </a:r>
                      <a:endParaRPr lang="es-A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1.10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1.10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1.20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1.10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1.20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1.20</a:t>
                      </a:r>
                      <a:endParaRPr lang="es-A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0.45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0.20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0.15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0.22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0.22</a:t>
                      </a:r>
                      <a:endParaRPr lang="es-A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5x10</a:t>
                      </a:r>
                      <a:r>
                        <a:rPr lang="es-ES_tradnl" sz="1800" baseline="30000" dirty="0">
                          <a:effectLst/>
                        </a:rPr>
                        <a:t>-3</a:t>
                      </a:r>
                      <a:endParaRPr lang="es-A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5616" y="3284984"/>
            <a:ext cx="70153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Constantes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Adsorción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(K) 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recubrimiento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máximo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∞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5054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22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7685079"/>
              </p:ext>
            </p:extLst>
          </p:nvPr>
        </p:nvGraphicFramePr>
        <p:xfrm>
          <a:off x="350370" y="671372"/>
          <a:ext cx="8280920" cy="2609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092"/>
                <a:gridCol w="828092"/>
                <a:gridCol w="828092"/>
                <a:gridCol w="828092"/>
                <a:gridCol w="828092"/>
                <a:gridCol w="828092"/>
                <a:gridCol w="828092"/>
                <a:gridCol w="828092"/>
                <a:gridCol w="828092"/>
                <a:gridCol w="828092"/>
              </a:tblGrid>
              <a:tr h="1006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Sample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SiO</a:t>
                      </a:r>
                      <a:r>
                        <a:rPr lang="es-ES_tradnl" sz="2000" baseline="-25000">
                          <a:effectLst/>
                        </a:rPr>
                        <a:t>2</a:t>
                      </a:r>
                      <a:r>
                        <a:rPr lang="es-ES_tradnl" sz="2000">
                          <a:effectLst/>
                        </a:rPr>
                        <a:t> </a:t>
                      </a:r>
                      <a:endParaRPr lang="es-AR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%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Al</a:t>
                      </a:r>
                      <a:r>
                        <a:rPr lang="es-ES_tradnl" sz="2000" baseline="-25000" dirty="0">
                          <a:effectLst/>
                        </a:rPr>
                        <a:t>2</a:t>
                      </a:r>
                      <a:r>
                        <a:rPr lang="es-ES_tradnl" sz="2000" dirty="0">
                          <a:effectLst/>
                        </a:rPr>
                        <a:t>O</a:t>
                      </a:r>
                      <a:r>
                        <a:rPr lang="es-ES_tradnl" sz="2000" baseline="-25000" dirty="0">
                          <a:effectLst/>
                        </a:rPr>
                        <a:t>3</a:t>
                      </a:r>
                      <a:r>
                        <a:rPr lang="es-ES_tradnl" sz="2000" dirty="0">
                          <a:effectLst/>
                        </a:rPr>
                        <a:t> </a:t>
                      </a:r>
                      <a:endParaRPr lang="es-AR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%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Fe</a:t>
                      </a:r>
                      <a:r>
                        <a:rPr lang="es-ES_tradnl" sz="2000" baseline="-25000">
                          <a:effectLst/>
                        </a:rPr>
                        <a:t>2</a:t>
                      </a:r>
                      <a:r>
                        <a:rPr lang="es-ES_tradnl" sz="2000">
                          <a:effectLst/>
                        </a:rPr>
                        <a:t>O</a:t>
                      </a:r>
                      <a:r>
                        <a:rPr lang="es-ES_tradnl" sz="2000" baseline="-25000">
                          <a:effectLst/>
                        </a:rPr>
                        <a:t>3</a:t>
                      </a:r>
                      <a:r>
                        <a:rPr lang="es-ES_tradnl" sz="2000">
                          <a:effectLst/>
                        </a:rPr>
                        <a:t> </a:t>
                      </a:r>
                      <a:endParaRPr lang="es-AR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%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CaO </a:t>
                      </a:r>
                      <a:endParaRPr lang="es-AR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%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MgO </a:t>
                      </a:r>
                      <a:endParaRPr lang="es-AR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%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Na</a:t>
                      </a:r>
                      <a:r>
                        <a:rPr lang="es-ES_tradnl" sz="2000" baseline="-25000">
                          <a:effectLst/>
                        </a:rPr>
                        <a:t>2</a:t>
                      </a:r>
                      <a:r>
                        <a:rPr lang="es-ES_tradnl" sz="2000">
                          <a:effectLst/>
                        </a:rPr>
                        <a:t>O </a:t>
                      </a:r>
                      <a:endParaRPr lang="es-AR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%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K</a:t>
                      </a:r>
                      <a:r>
                        <a:rPr lang="es-ES_tradnl" sz="2000" baseline="-25000">
                          <a:effectLst/>
                        </a:rPr>
                        <a:t>2</a:t>
                      </a:r>
                      <a:r>
                        <a:rPr lang="es-ES_tradnl" sz="2000">
                          <a:effectLst/>
                        </a:rPr>
                        <a:t>O </a:t>
                      </a:r>
                      <a:endParaRPr lang="es-AR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%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TiO</a:t>
                      </a:r>
                      <a:r>
                        <a:rPr lang="es-ES_tradnl" sz="2000" baseline="-25000">
                          <a:effectLst/>
                        </a:rPr>
                        <a:t>2</a:t>
                      </a:r>
                      <a:r>
                        <a:rPr lang="es-ES_tradnl" sz="2000">
                          <a:effectLst/>
                        </a:rPr>
                        <a:t> </a:t>
                      </a:r>
                      <a:endParaRPr lang="es-AR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%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Al</a:t>
                      </a:r>
                      <a:r>
                        <a:rPr lang="es-ES_tradnl" sz="2000" baseline="30000">
                          <a:effectLst/>
                        </a:rPr>
                        <a:t>+3</a:t>
                      </a:r>
                      <a:endParaRPr lang="es-AR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(mg/g clay)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400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Mo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58.2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19.9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5.62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0.46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2.77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2.31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0.07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0.55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-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400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Mo </a:t>
                      </a:r>
                      <a:r>
                        <a:rPr lang="es-ES_tradnl" sz="2000" baseline="-25000">
                          <a:effectLst/>
                        </a:rPr>
                        <a:t>350 3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57.3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18.8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4.47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0.46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3.28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1.64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0.17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0.15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0.10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400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Mo </a:t>
                      </a:r>
                      <a:r>
                        <a:rPr lang="es-ES_tradnl" sz="2000" baseline="-25000">
                          <a:effectLst/>
                        </a:rPr>
                        <a:t>550 3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59.6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19.8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4.48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0.39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3.45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1.77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0.16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0.16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0.16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400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Mo </a:t>
                      </a:r>
                      <a:r>
                        <a:rPr lang="es-ES_tradnl" sz="2000" baseline="-25000">
                          <a:effectLst/>
                        </a:rPr>
                        <a:t>300s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54.1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17.8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4.12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0.34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3.02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1.71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0.19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0.15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16.9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217765"/>
            <a:ext cx="7704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Analisis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A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Quimico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 Al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liberado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5349273"/>
              </p:ext>
            </p:extLst>
          </p:nvPr>
        </p:nvGraphicFramePr>
        <p:xfrm>
          <a:off x="395536" y="4437112"/>
          <a:ext cx="7128790" cy="1331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  <a:gridCol w="792088"/>
                <a:gridCol w="1008112"/>
                <a:gridCol w="936104"/>
                <a:gridCol w="1008112"/>
                <a:gridCol w="1008112"/>
                <a:gridCol w="72007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Mo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Mo</a:t>
                      </a:r>
                      <a:r>
                        <a:rPr lang="es-ES_tradnl" sz="2000" baseline="-25000">
                          <a:effectLst/>
                        </a:rPr>
                        <a:t>350 3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Mo</a:t>
                      </a:r>
                      <a:r>
                        <a:rPr lang="es-ES_tradnl" sz="2000" baseline="-25000">
                          <a:effectLst/>
                        </a:rPr>
                        <a:t>350 12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Mo</a:t>
                      </a:r>
                      <a:r>
                        <a:rPr lang="es-ES_tradnl" sz="2000" baseline="-25000" dirty="0">
                          <a:effectLst/>
                        </a:rPr>
                        <a:t>550 3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Mo</a:t>
                      </a:r>
                      <a:r>
                        <a:rPr lang="es-ES_tradnl" sz="2000" baseline="-25000">
                          <a:effectLst/>
                        </a:rPr>
                        <a:t>550 12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Mo</a:t>
                      </a:r>
                      <a:r>
                        <a:rPr lang="es-ES_tradnl" sz="2000" baseline="-25000">
                          <a:effectLst/>
                        </a:rPr>
                        <a:t>300s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360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IEP (pH)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3.9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4.3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4.5</a:t>
                      </a:r>
                      <a:endParaRPr lang="es-A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8.3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8.4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8.0</a:t>
                      </a: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87824" y="3501008"/>
            <a:ext cx="25218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adsorcion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6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7812360" y="1700808"/>
            <a:ext cx="936104" cy="1773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 rot="16200000">
            <a:off x="2867847" y="3909018"/>
            <a:ext cx="599998" cy="2664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 rot="16200000">
            <a:off x="5748166" y="3909019"/>
            <a:ext cx="599998" cy="2664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3277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466251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508104" y="404664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mtClean="0"/>
              <a:t>DRX muestras sin  benzimidazol</a:t>
            </a:r>
            <a:endParaRPr lang="es-AR"/>
          </a:p>
        </p:txBody>
      </p:sp>
      <p:pic>
        <p:nvPicPr>
          <p:cNvPr id="3075" name="Picture 3" descr="J:\TERMINADOS\SIMON\articulo\Figures\Figure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153" y="2653590"/>
            <a:ext cx="5657847" cy="413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98023" y="5290081"/>
            <a:ext cx="3797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DRX </a:t>
            </a:r>
            <a:r>
              <a:rPr lang="es-AR" dirty="0" smtClean="0"/>
              <a:t>muestras</a:t>
            </a:r>
            <a:r>
              <a:rPr lang="en-US" dirty="0" smtClean="0"/>
              <a:t> con  </a:t>
            </a:r>
            <a:r>
              <a:rPr lang="en-US" dirty="0"/>
              <a:t>16 </a:t>
            </a:r>
            <a:r>
              <a:rPr lang="en-US" dirty="0" err="1" smtClean="0"/>
              <a:t>mmol</a:t>
            </a:r>
            <a:r>
              <a:rPr lang="en-US" dirty="0" smtClean="0"/>
              <a:t> </a:t>
            </a:r>
            <a:r>
              <a:rPr lang="es-AR" dirty="0" err="1" smtClean="0"/>
              <a:t>benzimidazol</a:t>
            </a:r>
            <a:r>
              <a:rPr lang="es-AR" dirty="0" smtClean="0"/>
              <a:t>/g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5148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TERMINADOS\SIMON\articulo\Figures\Figure 4 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77969"/>
            <a:ext cx="4572760" cy="349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TERMINADOS\SIMON\articulo\Figures\Figure 4 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7970"/>
            <a:ext cx="4572000" cy="349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:\TERMINADOS\SIMON\articulo\Figures\Figure 4 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31" y="3418868"/>
            <a:ext cx="4421085" cy="33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83968" y="41490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DRX  (</a:t>
            </a:r>
            <a:r>
              <a:rPr lang="en-US" dirty="0" err="1" smtClean="0"/>
              <a:t>orientadas</a:t>
            </a:r>
            <a:r>
              <a:rPr lang="en-US" dirty="0" smtClean="0"/>
              <a:t> y  </a:t>
            </a:r>
            <a:r>
              <a:rPr lang="en-US" dirty="0" err="1" smtClean="0"/>
              <a:t>rh</a:t>
            </a:r>
            <a:r>
              <a:rPr lang="en-US" dirty="0" smtClean="0"/>
              <a:t>=0.47</a:t>
            </a:r>
          </a:p>
          <a:p>
            <a:r>
              <a:rPr lang="en-US" dirty="0" smtClean="0"/>
              <a:t>(</a:t>
            </a:r>
            <a:r>
              <a:rPr lang="en-US" dirty="0"/>
              <a:t>A) </a:t>
            </a:r>
            <a:r>
              <a:rPr lang="en-US" dirty="0" smtClean="0"/>
              <a:t>sin  </a:t>
            </a:r>
            <a:r>
              <a:rPr lang="en-US" dirty="0" err="1" smtClean="0"/>
              <a:t>benzimidazol</a:t>
            </a:r>
            <a:r>
              <a:rPr lang="en-US" dirty="0" smtClean="0"/>
              <a:t>, </a:t>
            </a:r>
          </a:p>
          <a:p>
            <a:r>
              <a:rPr lang="en-US" dirty="0" smtClean="0"/>
              <a:t>(</a:t>
            </a:r>
            <a:r>
              <a:rPr lang="en-US" dirty="0"/>
              <a:t>B) </a:t>
            </a:r>
            <a:r>
              <a:rPr lang="en-US" dirty="0" smtClean="0"/>
              <a:t>con 16 </a:t>
            </a:r>
            <a:r>
              <a:rPr lang="en-US" dirty="0" err="1"/>
              <a:t>mmol</a:t>
            </a:r>
            <a:r>
              <a:rPr lang="en-US" dirty="0"/>
              <a:t> </a:t>
            </a:r>
            <a:r>
              <a:rPr lang="en-US" dirty="0" err="1" smtClean="0"/>
              <a:t>benzimidazol</a:t>
            </a:r>
            <a:r>
              <a:rPr lang="en-US" dirty="0" smtClean="0"/>
              <a:t>/g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C) </a:t>
            </a:r>
            <a:r>
              <a:rPr lang="en-US" dirty="0" smtClean="0"/>
              <a:t>Con 30 </a:t>
            </a:r>
            <a:r>
              <a:rPr lang="en-US" dirty="0" err="1"/>
              <a:t>mmol</a:t>
            </a:r>
            <a:r>
              <a:rPr lang="en-US" dirty="0"/>
              <a:t> </a:t>
            </a:r>
            <a:r>
              <a:rPr lang="en-US" dirty="0" err="1" smtClean="0"/>
              <a:t>benzimidazol</a:t>
            </a:r>
            <a:r>
              <a:rPr lang="en-US" dirty="0" smtClean="0"/>
              <a:t>/g.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7693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 descr="J:\TERMINADOS\SIMON\articulo\Figures\Figure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44474" cy="663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19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Adsorbentes </a:t>
            </a:r>
            <a:r>
              <a:rPr lang="es-ES" dirty="0" err="1" smtClean="0"/>
              <a:t>Montmorillonita</a:t>
            </a:r>
            <a:r>
              <a:rPr lang="es-ES" dirty="0" smtClean="0"/>
              <a:t> y Sepiolita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Adsorción de </a:t>
            </a:r>
            <a:r>
              <a:rPr lang="es-ES" dirty="0" err="1" smtClean="0"/>
              <a:t>Diuron</a:t>
            </a:r>
            <a:r>
              <a:rPr lang="es-ES" dirty="0" smtClean="0"/>
              <a:t> (Herbicida) </a:t>
            </a:r>
            <a:endParaRPr lang="es-ES" dirty="0"/>
          </a:p>
        </p:txBody>
      </p:sp>
      <p:pic>
        <p:nvPicPr>
          <p:cNvPr id="5" name="Picture 3" descr="Structural formula of diur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164320" cy="134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>
            <a:off x="6228184" y="2852936"/>
            <a:ext cx="529773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218" name="Picture 2" descr="https://encrypted-tbn1.gstatic.com/images?q=tbn:ANd9GcR8-UMwuMTml5MSQJHrqYvTJNeO-NC20syCfb4Fy0BSywR-Qjx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3543300" cy="2076450"/>
          </a:xfrm>
          <a:prstGeom prst="rect">
            <a:avLst/>
          </a:prstGeom>
          <a:noFill/>
        </p:spPr>
      </p:pic>
      <p:sp>
        <p:nvSpPr>
          <p:cNvPr id="6" name="5 Elipse"/>
          <p:cNvSpPr/>
          <p:nvPr/>
        </p:nvSpPr>
        <p:spPr>
          <a:xfrm>
            <a:off x="7524328" y="1988840"/>
            <a:ext cx="100811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1186"/>
            <a:ext cx="4298180" cy="657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004048" y="692696"/>
            <a:ext cx="384466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Adsorption </a:t>
            </a:r>
            <a:r>
              <a:rPr lang="en-US" dirty="0"/>
              <a:t>isotherm of </a:t>
            </a:r>
            <a:r>
              <a:rPr lang="en-US" dirty="0" err="1"/>
              <a:t>diuron</a:t>
            </a:r>
            <a:r>
              <a:rPr lang="en-US" dirty="0"/>
              <a:t> on (A) Mt: dotted lines and empty symbols</a:t>
            </a:r>
          </a:p>
          <a:p>
            <a:r>
              <a:rPr lang="en-US" dirty="0"/>
              <a:t>Mt, Mt60, and Mt180 and solid lines and full symbols </a:t>
            </a:r>
            <a:r>
              <a:rPr lang="en-US" dirty="0" err="1"/>
              <a:t>Mth</a:t>
            </a:r>
            <a:r>
              <a:rPr lang="en-US" dirty="0"/>
              <a:t>, Mt60h, and Mt180h, and</a:t>
            </a:r>
          </a:p>
          <a:p>
            <a:r>
              <a:rPr lang="en-US" dirty="0"/>
              <a:t>(B) Sep samples: dotted lines and empty symbols Sep, Sep60, and Sep180, </a:t>
            </a:r>
            <a:r>
              <a:rPr lang="en-US" dirty="0" smtClean="0"/>
              <a:t>and solid </a:t>
            </a:r>
            <a:r>
              <a:rPr lang="en-US" dirty="0"/>
              <a:t>lines and full symbols </a:t>
            </a:r>
            <a:r>
              <a:rPr lang="en-US" dirty="0" err="1"/>
              <a:t>Seph</a:t>
            </a:r>
            <a:r>
              <a:rPr lang="en-US" dirty="0"/>
              <a:t>, Sep60h, and Sep180h.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Symbols </a:t>
            </a:r>
            <a:r>
              <a:rPr lang="en-US" dirty="0"/>
              <a:t>indicate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sz="2400" dirty="0"/>
              <a:t>■, □</a:t>
            </a:r>
            <a:r>
              <a:rPr lang="en-US" dirty="0"/>
              <a:t>) </a:t>
            </a:r>
            <a:r>
              <a:rPr lang="en-US" dirty="0" smtClean="0"/>
              <a:t>Mt;(</a:t>
            </a:r>
            <a:r>
              <a:rPr lang="en-US" dirty="0" smtClean="0">
                <a:solidFill>
                  <a:srgbClr val="FF0000"/>
                </a:solidFill>
                <a:sym typeface="Wingdings 2"/>
              </a:rPr>
              <a:t>,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Mt60</a:t>
            </a:r>
            <a:r>
              <a:rPr lang="en-US" dirty="0" smtClean="0"/>
              <a:t>;(</a:t>
            </a:r>
            <a:r>
              <a:rPr lang="en-US" dirty="0" smtClean="0">
                <a:solidFill>
                  <a:srgbClr val="0070C0"/>
                </a:solidFill>
                <a:sym typeface="Wingdings 3"/>
              </a:rPr>
              <a:t>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  <a:sym typeface="Wingdings 3"/>
              </a:rPr>
              <a:t></a:t>
            </a:r>
            <a:r>
              <a:rPr lang="en-US" dirty="0" smtClean="0">
                <a:solidFill>
                  <a:prstClr val="black"/>
                </a:solidFill>
                <a:sym typeface="Wingdings 3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Mt180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sz="2400" dirty="0"/>
              <a:t>■, □</a:t>
            </a:r>
            <a:r>
              <a:rPr lang="en-US" dirty="0"/>
              <a:t>) </a:t>
            </a:r>
            <a:r>
              <a:rPr lang="en-US" dirty="0" smtClean="0"/>
              <a:t>Sep;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  <a:sym typeface="Wingdings 2"/>
              </a:rPr>
              <a:t>,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Sep60</a:t>
            </a:r>
            <a:r>
              <a:rPr lang="en-US" dirty="0" smtClean="0"/>
              <a:t>; (</a:t>
            </a:r>
            <a:r>
              <a:rPr lang="en-US" dirty="0" smtClean="0">
                <a:solidFill>
                  <a:srgbClr val="0070C0"/>
                </a:solidFill>
                <a:sym typeface="Wingdings 3"/>
              </a:rPr>
              <a:t></a:t>
            </a:r>
            <a:r>
              <a:rPr lang="en-US" dirty="0" smtClean="0">
                <a:solidFill>
                  <a:srgbClr val="0070C0"/>
                </a:solidFill>
              </a:rPr>
              <a:t> ,</a:t>
            </a:r>
            <a:r>
              <a:rPr lang="en-US" dirty="0" smtClean="0">
                <a:solidFill>
                  <a:srgbClr val="0070C0"/>
                </a:solidFill>
                <a:sym typeface="Wingdings 3"/>
              </a:rPr>
              <a:t></a:t>
            </a:r>
            <a:r>
              <a:rPr lang="en-US" dirty="0" smtClean="0"/>
              <a:t> </a:t>
            </a:r>
            <a:r>
              <a:rPr lang="en-US" dirty="0"/>
              <a:t>) Sep180 and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  <a:sym typeface="Wingdings 2"/>
              </a:rPr>
              <a:t>,</a:t>
            </a:r>
            <a:r>
              <a:rPr lang="en-US" dirty="0" smtClean="0"/>
              <a:t>) </a:t>
            </a:r>
            <a:r>
              <a:rPr lang="es-AR" dirty="0" err="1" smtClean="0">
                <a:solidFill>
                  <a:srgbClr val="009900"/>
                </a:solidFill>
              </a:rPr>
              <a:t>Sepgel</a:t>
            </a:r>
            <a:r>
              <a:rPr lang="es-AR" dirty="0" smtClean="0"/>
              <a:t> </a:t>
            </a:r>
            <a:r>
              <a:rPr lang="es-AR" dirty="0" err="1"/>
              <a:t>samples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844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04656"/>
          </a:xfrm>
          <a:noFill/>
        </p:spPr>
        <p:txBody>
          <a:bodyPr>
            <a:noAutofit/>
          </a:bodyPr>
          <a:lstStyle/>
          <a:p>
            <a:pPr algn="just"/>
            <a:r>
              <a:rPr lang="es-ES" sz="2000" dirty="0" smtClean="0"/>
              <a:t>Control </a:t>
            </a:r>
            <a:r>
              <a:rPr lang="es-ES" sz="2000" dirty="0"/>
              <a:t>de la contaminación del agua </a:t>
            </a:r>
            <a:r>
              <a:rPr lang="es-ES" sz="2000" dirty="0" smtClean="0"/>
              <a:t>es </a:t>
            </a:r>
            <a:r>
              <a:rPr lang="es-ES" sz="2000" dirty="0"/>
              <a:t>una prioridad </a:t>
            </a:r>
            <a:r>
              <a:rPr lang="es-ES" sz="2000" dirty="0" smtClean="0"/>
              <a:t>ambiental. Siendo una de la fuentes de su contaminación el uso </a:t>
            </a:r>
            <a:r>
              <a:rPr lang="es-ES" sz="2000" dirty="0"/>
              <a:t>de pesticidas en los medios agrícolas y no </a:t>
            </a:r>
            <a:r>
              <a:rPr lang="es-ES" sz="2000" dirty="0" smtClean="0"/>
              <a:t>agrícolas</a:t>
            </a:r>
            <a:r>
              <a:rPr lang="es-ES" sz="2000" dirty="0" smtClean="0"/>
              <a:t>.</a:t>
            </a:r>
          </a:p>
          <a:p>
            <a:pPr algn="just">
              <a:buNone/>
            </a:pPr>
            <a:r>
              <a:rPr lang="es-ES" sz="2000" dirty="0" smtClean="0"/>
              <a:t> </a:t>
            </a:r>
            <a:endParaRPr lang="es-ES" sz="2000" dirty="0" smtClean="0"/>
          </a:p>
          <a:p>
            <a:pPr algn="just"/>
            <a:r>
              <a:rPr lang="es-ES" sz="2000" dirty="0" smtClean="0"/>
              <a:t>Unión </a:t>
            </a:r>
            <a:r>
              <a:rPr lang="es-ES" sz="2000" dirty="0"/>
              <a:t>Europea ha limitado la concentración máxima a 0,5 mg L</a:t>
            </a:r>
            <a:r>
              <a:rPr lang="es-ES" sz="2000" baseline="30000" dirty="0"/>
              <a:t>-1</a:t>
            </a:r>
            <a:r>
              <a:rPr lang="es-ES" sz="2000" dirty="0"/>
              <a:t> para todos los plaguicidas/pesticidas en agua potable (Directiva 2000/60/CE</a:t>
            </a:r>
            <a:r>
              <a:rPr lang="es-ES" sz="2000" dirty="0" smtClean="0"/>
              <a:t>).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Existen </a:t>
            </a:r>
            <a:r>
              <a:rPr lang="es-ES" sz="2000" dirty="0" smtClean="0"/>
              <a:t>mas de </a:t>
            </a:r>
            <a:r>
              <a:rPr lang="es-AR" sz="2000" b="1" dirty="0" smtClean="0"/>
              <a:t>1</a:t>
            </a:r>
            <a:r>
              <a:rPr lang="en-US" sz="2000" b="1" dirty="0" smtClean="0"/>
              <a:t>100 </a:t>
            </a:r>
            <a:r>
              <a:rPr lang="es-AR" sz="2000" b="1" dirty="0" smtClean="0"/>
              <a:t>moléculas</a:t>
            </a:r>
            <a:r>
              <a:rPr lang="en-US" sz="2000" b="1" dirty="0" smtClean="0"/>
              <a:t> </a:t>
            </a:r>
            <a:r>
              <a:rPr lang="es-AR" sz="2000" b="1" dirty="0" smtClean="0"/>
              <a:t>orgánicas</a:t>
            </a:r>
            <a:r>
              <a:rPr lang="en-US" sz="2000" b="1" dirty="0" smtClean="0"/>
              <a:t> </a:t>
            </a:r>
            <a:r>
              <a:rPr lang="es-AR" sz="2000" dirty="0" smtClean="0"/>
              <a:t>utilizadas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 </a:t>
            </a:r>
            <a:r>
              <a:rPr lang="en-US" sz="2000" dirty="0" err="1" smtClean="0"/>
              <a:t>pesticidas</a:t>
            </a:r>
            <a:r>
              <a:rPr lang="en-US" sz="2000" dirty="0" smtClean="0"/>
              <a:t> (International </a:t>
            </a:r>
            <a:r>
              <a:rPr lang="en-US" sz="2000" dirty="0"/>
              <a:t>Organization for </a:t>
            </a:r>
            <a:r>
              <a:rPr lang="en-US" sz="2000" dirty="0" smtClean="0"/>
              <a:t>Standardization, ISO</a:t>
            </a:r>
            <a:r>
              <a:rPr lang="en-US" sz="2000" dirty="0"/>
              <a:t>). </a:t>
            </a:r>
            <a:r>
              <a:rPr lang="es-ES" sz="2000" dirty="0" smtClean="0"/>
              <a:t>Cantidad de plaguicidas/pesticidas, esta en aumento continuo</a:t>
            </a:r>
            <a:r>
              <a:rPr lang="es-ES" sz="2000" dirty="0" smtClean="0"/>
              <a:t>. </a:t>
            </a:r>
            <a:r>
              <a:rPr lang="en-US" sz="2000" dirty="0" smtClean="0"/>
              <a:t>D</a:t>
            </a:r>
            <a:r>
              <a:rPr lang="es-ES" sz="2000" dirty="0" err="1" smtClean="0"/>
              <a:t>ebido</a:t>
            </a:r>
            <a:r>
              <a:rPr lang="es-ES" sz="2000" dirty="0" smtClean="0"/>
              <a:t> </a:t>
            </a:r>
            <a:r>
              <a:rPr lang="es-ES" sz="2000" dirty="0"/>
              <a:t>a la </a:t>
            </a:r>
            <a:r>
              <a:rPr lang="es-AR" sz="2000" dirty="0"/>
              <a:t>disminución de la </a:t>
            </a:r>
            <a:r>
              <a:rPr lang="es-AR" sz="2000" dirty="0" smtClean="0"/>
              <a:t>efectividad, Por </a:t>
            </a:r>
            <a:r>
              <a:rPr lang="es-AR" sz="2000" dirty="0"/>
              <a:t>ej., </a:t>
            </a:r>
            <a:r>
              <a:rPr lang="es-AR" sz="2000" dirty="0" smtClean="0"/>
              <a:t>fungicida frutícola </a:t>
            </a:r>
            <a:r>
              <a:rPr lang="es-AR" sz="2000" dirty="0"/>
              <a:t>poscosecha (tiabendazol), cuando se prolonga el tiempo entre su aplicación y la utilización de las </a:t>
            </a:r>
            <a:r>
              <a:rPr lang="es-AR" sz="2000" dirty="0" smtClean="0"/>
              <a:t>frutas, se combina con  </a:t>
            </a:r>
            <a:r>
              <a:rPr lang="es-AR" sz="2000" dirty="0" err="1" smtClean="0"/>
              <a:t>fludioxonil</a:t>
            </a:r>
            <a:r>
              <a:rPr lang="es-AR" sz="2000" dirty="0" smtClean="0"/>
              <a:t> </a:t>
            </a:r>
            <a:r>
              <a:rPr lang="es-AR" sz="2000" dirty="0"/>
              <a:t>y </a:t>
            </a:r>
            <a:r>
              <a:rPr lang="es-AR" sz="2000" dirty="0" err="1" smtClean="0"/>
              <a:t>pirimetanil</a:t>
            </a:r>
            <a:r>
              <a:rPr lang="es-AR" sz="2000" dirty="0" smtClean="0"/>
              <a:t>.</a:t>
            </a:r>
          </a:p>
          <a:p>
            <a:endParaRPr lang="es-AR" sz="2000" dirty="0"/>
          </a:p>
          <a:p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xmlns="" val="6065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626968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Modelo de Porosidad</a:t>
            </a:r>
            <a:endParaRPr lang="es-E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229600" cy="213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23528" y="5733256"/>
            <a:ext cx="2090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smtClean="0"/>
              <a:t>(</a:t>
            </a:r>
            <a:r>
              <a:rPr lang="es-ES" sz="1200" i="1" dirty="0" err="1" smtClean="0"/>
              <a:t>Prikryl</a:t>
            </a:r>
            <a:r>
              <a:rPr lang="es-ES" sz="1200" i="1" dirty="0" smtClean="0"/>
              <a:t> y </a:t>
            </a:r>
            <a:r>
              <a:rPr lang="es-ES" sz="1200" i="1" dirty="0" err="1" smtClean="0"/>
              <a:t>Weishauptova</a:t>
            </a:r>
            <a:r>
              <a:rPr lang="es-ES" sz="1200" i="1" dirty="0" smtClean="0"/>
              <a:t>, 2010)</a:t>
            </a:r>
            <a:endParaRPr lang="es-ES" sz="1200" i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443711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A) </a:t>
            </a:r>
            <a:r>
              <a:rPr lang="es-ES" dirty="0" err="1" smtClean="0"/>
              <a:t>Microporos</a:t>
            </a:r>
            <a:r>
              <a:rPr lang="es-ES" dirty="0" smtClean="0"/>
              <a:t>  entre capas, B) </a:t>
            </a:r>
            <a:r>
              <a:rPr lang="es-ES" dirty="0" err="1" smtClean="0"/>
              <a:t>mesoporos</a:t>
            </a:r>
            <a:r>
              <a:rPr lang="es-ES" dirty="0" smtClean="0"/>
              <a:t> entre agregados y C) </a:t>
            </a:r>
            <a:r>
              <a:rPr lang="es-ES" dirty="0" err="1" smtClean="0"/>
              <a:t>Macroporos</a:t>
            </a:r>
            <a:r>
              <a:rPr lang="es-ES" dirty="0" smtClean="0"/>
              <a:t> y </a:t>
            </a:r>
            <a:r>
              <a:rPr lang="es-ES" dirty="0" err="1" smtClean="0"/>
              <a:t>mesoporos</a:t>
            </a:r>
            <a:r>
              <a:rPr lang="es-ES" dirty="0" smtClean="0"/>
              <a:t> entre  </a:t>
            </a:r>
            <a:r>
              <a:rPr lang="es-ES" dirty="0" err="1" smtClean="0"/>
              <a:t>tactoides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2491058"/>
              </p:ext>
            </p:extLst>
          </p:nvPr>
        </p:nvGraphicFramePr>
        <p:xfrm>
          <a:off x="179512" y="1917296"/>
          <a:ext cx="2664296" cy="336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4724"/>
                <a:gridCol w="524124"/>
                <a:gridCol w="657724"/>
                <a:gridCol w="657724"/>
              </a:tblGrid>
              <a:tr h="157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1/n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K</a:t>
                      </a:r>
                      <a:r>
                        <a:rPr lang="es-AR" sz="1200" baseline="-25000">
                          <a:effectLst/>
                        </a:rPr>
                        <a:t>F</a:t>
                      </a:r>
                      <a:r>
                        <a:rPr lang="es-AR" sz="1200">
                          <a:effectLst/>
                        </a:rPr>
                        <a:t>*10</a:t>
                      </a:r>
                      <a:r>
                        <a:rPr lang="es-AR" sz="1200" baseline="30000">
                          <a:effectLst/>
                        </a:rPr>
                        <a:t>3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R</a:t>
                      </a:r>
                      <a:r>
                        <a:rPr lang="es-AR" sz="1200" baseline="30000" dirty="0">
                          <a:effectLst/>
                        </a:rPr>
                        <a:t>2</a:t>
                      </a:r>
                      <a:endParaRPr lang="es-A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Mt</a:t>
                      </a:r>
                      <a:endParaRPr lang="es-A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0.65</a:t>
                      </a:r>
                      <a:endParaRPr lang="es-A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47.1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0.9956</a:t>
                      </a:r>
                      <a:endParaRPr lang="es-A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Mt60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0.76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26.3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1.0000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Mt180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0.72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24.9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0.9848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MtH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1.41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2.3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0.9984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Mt60H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1.18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6.8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0.9964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Mt180H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0.80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63.5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0.9999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51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57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S 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0.54</a:t>
                      </a:r>
                      <a:endParaRPr lang="es-A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360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0.9988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S60 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0.49</a:t>
                      </a:r>
                      <a:endParaRPr lang="es-A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500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0.9999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S180 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0.51</a:t>
                      </a:r>
                      <a:endParaRPr lang="es-A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500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0.9979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SG 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0.47</a:t>
                      </a:r>
                      <a:endParaRPr lang="es-A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520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0.9998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SH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0.74</a:t>
                      </a:r>
                      <a:endParaRPr lang="es-A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590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0.9875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S60H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0.84</a:t>
                      </a:r>
                      <a:endParaRPr lang="es-A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750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0.9811</a:t>
                      </a:r>
                      <a:endParaRPr lang="es-A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S180H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1.08</a:t>
                      </a:r>
                      <a:endParaRPr lang="es-A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680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0.9895</a:t>
                      </a:r>
                      <a:endParaRPr lang="es-A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SGH 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0.75</a:t>
                      </a:r>
                      <a:endParaRPr lang="es-A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780</a:t>
                      </a:r>
                      <a:endParaRPr lang="es-A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0.9991</a:t>
                      </a:r>
                      <a:endParaRPr lang="es-A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79512" y="116632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Freundlich</a:t>
            </a:r>
            <a:r>
              <a:rPr lang="en-US" dirty="0" smtClean="0"/>
              <a:t> </a:t>
            </a:r>
            <a:r>
              <a:rPr lang="en-US" dirty="0"/>
              <a:t>adsorption isotherms parameters of </a:t>
            </a:r>
            <a:r>
              <a:rPr lang="en-US" dirty="0" err="1"/>
              <a:t>diuron</a:t>
            </a:r>
            <a:r>
              <a:rPr lang="en-US" dirty="0"/>
              <a:t> adsorption on the untreated </a:t>
            </a:r>
            <a:r>
              <a:rPr lang="en-US" dirty="0" smtClean="0"/>
              <a:t>and </a:t>
            </a:r>
            <a:r>
              <a:rPr lang="en-US" dirty="0"/>
              <a:t>treated samples, </a:t>
            </a:r>
            <a:endParaRPr lang="es-A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2656"/>
            <a:ext cx="56483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573016"/>
            <a:ext cx="5715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16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309320"/>
            <a:ext cx="8064896" cy="36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1200" i="1" dirty="0" smtClean="0"/>
              <a:t>C. </a:t>
            </a:r>
            <a:r>
              <a:rPr lang="es-AR" sz="1200" i="1" dirty="0" err="1" smtClean="0"/>
              <a:t>Maqueda</a:t>
            </a:r>
            <a:r>
              <a:rPr lang="es-AR" sz="1200" i="1" dirty="0" smtClean="0"/>
              <a:t>, M. dos Santos </a:t>
            </a:r>
            <a:r>
              <a:rPr lang="es-AR" sz="1200" i="1" dirty="0" err="1" smtClean="0"/>
              <a:t>Afonso</a:t>
            </a:r>
            <a:r>
              <a:rPr lang="es-AR" sz="1200" i="1" dirty="0" smtClean="0"/>
              <a:t>, E. Morillo, R.M. Torres Sánchez, M. </a:t>
            </a:r>
            <a:r>
              <a:rPr lang="es-AR" sz="1200" i="1" dirty="0" err="1" smtClean="0"/>
              <a:t>Perez</a:t>
            </a:r>
            <a:r>
              <a:rPr lang="es-AR" sz="1200" i="1" dirty="0" smtClean="0"/>
              <a:t>-Sayago, T. </a:t>
            </a:r>
            <a:r>
              <a:rPr lang="es-AR" sz="1200" i="1" dirty="0" err="1" smtClean="0"/>
              <a:t>Undabeytia</a:t>
            </a:r>
            <a:r>
              <a:rPr lang="es-AR" sz="1200" i="1" dirty="0" smtClean="0"/>
              <a:t>. </a:t>
            </a:r>
            <a:r>
              <a:rPr lang="en-US" sz="1200" i="1" dirty="0" smtClean="0"/>
              <a:t>Appl. </a:t>
            </a:r>
            <a:r>
              <a:rPr lang="es-AR" sz="1200" i="1" dirty="0" err="1" smtClean="0"/>
              <a:t>Clay</a:t>
            </a:r>
            <a:r>
              <a:rPr lang="es-AR" sz="1200" i="1" dirty="0" smtClean="0"/>
              <a:t> </a:t>
            </a:r>
            <a:r>
              <a:rPr lang="es-AR" sz="1200" i="1" dirty="0" err="1" smtClean="0"/>
              <a:t>Sci</a:t>
            </a:r>
            <a:r>
              <a:rPr lang="es-AR" sz="1200" i="1" dirty="0" smtClean="0"/>
              <a:t>. 2012</a:t>
            </a:r>
            <a:r>
              <a:rPr lang="es-AR" sz="1200" i="1" dirty="0"/>
              <a:t>)</a:t>
            </a:r>
          </a:p>
        </p:txBody>
      </p:sp>
      <p:pic>
        <p:nvPicPr>
          <p:cNvPr id="9220" name="Picture 4" descr="J:\Esmeralda Morillo\articulo\datos\Figuras\JPG\figuras nuevas\Fig. 2 A nue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752528" cy="34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J:\Esmeralda Morillo\articulo\datos\Figuras\JPG\figuras nuevas\Fig. 2 B nue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5120482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7504" y="3717032"/>
            <a:ext cx="4032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Zeta </a:t>
            </a:r>
            <a:r>
              <a:rPr lang="en-US" dirty="0"/>
              <a:t>potential curves for: (A) empty symbols Mt, and Mt mechanical treated </a:t>
            </a:r>
            <a:r>
              <a:rPr lang="en-US" dirty="0" smtClean="0"/>
              <a:t>samples and </a:t>
            </a:r>
            <a:r>
              <a:rPr lang="en-US" dirty="0"/>
              <a:t>(B) full symbols, for TT samples. Symbols indicate: (■, □) Mt and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sym typeface="Wingdings 2"/>
              </a:rPr>
              <a:t>,</a:t>
            </a:r>
            <a:r>
              <a:rPr lang="en-US" dirty="0" smtClean="0">
                <a:solidFill>
                  <a:srgbClr val="FF0000"/>
                </a:solidFill>
              </a:rPr>
              <a:t>) Mt60 </a:t>
            </a:r>
            <a:r>
              <a:rPr lang="en-US" dirty="0" smtClean="0"/>
              <a:t>and (</a:t>
            </a:r>
            <a:r>
              <a:rPr lang="en-US" dirty="0" smtClean="0">
                <a:solidFill>
                  <a:srgbClr val="0070C0"/>
                </a:solidFill>
                <a:sym typeface="Wingdings 3"/>
              </a:rPr>
              <a:t>,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>
                <a:solidFill>
                  <a:srgbClr val="0070C0"/>
                </a:solidFill>
              </a:rPr>
              <a:t>Mt180</a:t>
            </a:r>
            <a:r>
              <a:rPr lang="en-US" dirty="0"/>
              <a:t>. The fitting lines are a linear regression using a polynomial curve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8"/>
            <a:ext cx="3672408" cy="246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3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67744" y="908720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XRD </a:t>
            </a:r>
            <a:r>
              <a:rPr lang="en-US" dirty="0"/>
              <a:t>patterns in semi-oriented </a:t>
            </a:r>
            <a:r>
              <a:rPr lang="en-US" dirty="0" smtClean="0"/>
              <a:t>condition</a:t>
            </a:r>
            <a:endParaRPr lang="es-AR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899592" y="1772816"/>
          <a:ext cx="6264696" cy="244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168"/>
                <a:gridCol w="821747"/>
                <a:gridCol w="1395730"/>
                <a:gridCol w="948882"/>
                <a:gridCol w="1250169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MONT (001</a:t>
                      </a:r>
                      <a:r>
                        <a:rPr lang="es-ES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/>
                        <a:t>nm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MONT (001)</a:t>
                      </a:r>
                    </a:p>
                    <a:p>
                      <a:r>
                        <a:rPr lang="es-ES" dirty="0" smtClean="0"/>
                        <a:t>+ </a:t>
                      </a:r>
                      <a:r>
                        <a:rPr lang="es-ES" dirty="0" err="1" smtClean="0"/>
                        <a:t>Diuron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SEP</a:t>
                      </a:r>
                    </a:p>
                    <a:p>
                      <a:r>
                        <a:rPr lang="es-ES" dirty="0" smtClean="0"/>
                        <a:t> (110)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SEP (110)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+ </a:t>
                      </a:r>
                      <a:r>
                        <a:rPr lang="es-ES" dirty="0" err="1" smtClean="0"/>
                        <a:t>Diuron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1,23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1,61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Mt 60 + </a:t>
                      </a:r>
                      <a:r>
                        <a:rPr lang="es-ES" dirty="0" err="1" smtClean="0"/>
                        <a:t>Thermal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0,97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1,36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4184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Sep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0,97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1,21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Sep</a:t>
                      </a:r>
                      <a:r>
                        <a:rPr lang="es-ES" dirty="0" smtClean="0"/>
                        <a:t> 60 + </a:t>
                      </a:r>
                      <a:r>
                        <a:rPr lang="es-ES" dirty="0" err="1" smtClean="0"/>
                        <a:t>Thermal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1,24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1,19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9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:\Esmeralda Morillo\articulo\datos\Figuras\JPG\figuras nuevas\Fig. 6 A nue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188640"/>
            <a:ext cx="5292080" cy="379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J:\Esmeralda Morillo\articulo\datos\Figuras\JPG\figuras nuevas\Fig. 6 B nue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8817" y="2982366"/>
            <a:ext cx="5047679" cy="361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2" y="4010077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Zeta </a:t>
            </a:r>
            <a:r>
              <a:rPr lang="en-US" dirty="0"/>
              <a:t>potential curves for </a:t>
            </a:r>
            <a:r>
              <a:rPr lang="en-US" dirty="0" err="1"/>
              <a:t>diuron</a:t>
            </a:r>
            <a:r>
              <a:rPr lang="en-US" dirty="0"/>
              <a:t> adsorbed on: (A) empty symbols Mt and Mt</a:t>
            </a:r>
          </a:p>
          <a:p>
            <a:r>
              <a:rPr lang="en-US" dirty="0"/>
              <a:t>mechanical treated samples and (B) full symbols, for, TT samples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Symbols indicate:</a:t>
            </a:r>
          </a:p>
          <a:p>
            <a:r>
              <a:rPr lang="en-US" dirty="0" smtClean="0"/>
              <a:t>(■, □) Mt ; (</a:t>
            </a:r>
            <a:r>
              <a:rPr lang="en-US" dirty="0" smtClean="0">
                <a:solidFill>
                  <a:srgbClr val="FF0000"/>
                </a:solidFill>
                <a:sym typeface="Wingdings 2"/>
              </a:rPr>
              <a:t>,</a:t>
            </a:r>
            <a:r>
              <a:rPr lang="en-US" dirty="0" smtClean="0">
                <a:solidFill>
                  <a:srgbClr val="FF0000"/>
                </a:solidFill>
              </a:rPr>
              <a:t>) Mt60 </a:t>
            </a:r>
            <a:r>
              <a:rPr lang="en-US" dirty="0" smtClean="0"/>
              <a:t>and (</a:t>
            </a:r>
            <a:r>
              <a:rPr lang="en-US" dirty="0" smtClean="0">
                <a:solidFill>
                  <a:srgbClr val="0070C0"/>
                </a:solidFill>
                <a:sym typeface="Wingdings 3"/>
              </a:rPr>
              <a:t>,</a:t>
            </a:r>
            <a:r>
              <a:rPr lang="en-US" dirty="0" smtClean="0">
                <a:solidFill>
                  <a:srgbClr val="0070C0"/>
                </a:solidFill>
              </a:rPr>
              <a:t>) Mt180</a:t>
            </a:r>
            <a:r>
              <a:rPr lang="en-US" dirty="0" smtClean="0"/>
              <a:t>. </a:t>
            </a:r>
            <a:r>
              <a:rPr lang="en-US" dirty="0"/>
              <a:t>The fitting lines are a linear regression</a:t>
            </a:r>
          </a:p>
          <a:p>
            <a:r>
              <a:rPr lang="en-US" dirty="0"/>
              <a:t>using a polynomial curve. </a:t>
            </a:r>
            <a:endParaRPr lang="en-US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4932040" y="476672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Formation</a:t>
            </a:r>
            <a:r>
              <a:rPr lang="es-ES" dirty="0" smtClean="0"/>
              <a:t> of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electron</a:t>
            </a:r>
            <a:r>
              <a:rPr lang="es-ES" dirty="0" smtClean="0"/>
              <a:t> </a:t>
            </a:r>
            <a:r>
              <a:rPr lang="es-ES" dirty="0" err="1" smtClean="0"/>
              <a:t>donor-acceptor</a:t>
            </a:r>
            <a:r>
              <a:rPr lang="es-ES" dirty="0" smtClean="0"/>
              <a:t> </a:t>
            </a:r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Diuron</a:t>
            </a:r>
            <a:r>
              <a:rPr lang="es-ES" dirty="0" smtClean="0"/>
              <a:t> and </a:t>
            </a:r>
            <a:r>
              <a:rPr lang="es-ES" dirty="0" err="1" smtClean="0"/>
              <a:t>siloxane</a:t>
            </a:r>
            <a:r>
              <a:rPr lang="es-ES" dirty="0" smtClean="0"/>
              <a:t> </a:t>
            </a:r>
            <a:r>
              <a:rPr lang="es-ES" dirty="0" err="1" smtClean="0"/>
              <a:t>surfaces</a:t>
            </a:r>
            <a:r>
              <a:rPr lang="es-ES" dirty="0" smtClean="0"/>
              <a:t> (</a:t>
            </a:r>
            <a:r>
              <a:rPr lang="es-ES" dirty="0" err="1" smtClean="0"/>
              <a:t>Sheng</a:t>
            </a:r>
            <a:r>
              <a:rPr lang="es-ES" dirty="0" smtClean="0"/>
              <a:t>, 200n </a:t>
            </a:r>
            <a:r>
              <a:rPr lang="es-ES" dirty="0" err="1" smtClean="0"/>
              <a:t>acceptor</a:t>
            </a:r>
            <a:r>
              <a:rPr lang="es-ES" dirty="0" smtClean="0"/>
              <a:t> </a:t>
            </a:r>
            <a:r>
              <a:rPr lang="es-ES" dirty="0" err="1" smtClean="0"/>
              <a:t>surface</a:t>
            </a:r>
            <a:r>
              <a:rPr lang="es-ES" dirty="0" smtClean="0"/>
              <a:t> </a:t>
            </a:r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yields</a:t>
            </a:r>
            <a:r>
              <a:rPr lang="es-ES" dirty="0" smtClean="0"/>
              <a:t> a </a:t>
            </a:r>
            <a:r>
              <a:rPr lang="es-ES" dirty="0" err="1" smtClean="0"/>
              <a:t>negative</a:t>
            </a:r>
            <a:r>
              <a:rPr lang="es-ES" dirty="0" smtClean="0"/>
              <a:t> </a:t>
            </a:r>
            <a:r>
              <a:rPr lang="es-ES" dirty="0" err="1" smtClean="0"/>
              <a:t>charge</a:t>
            </a:r>
            <a:r>
              <a:rPr lang="es-ES" dirty="0" smtClean="0"/>
              <a:t> </a:t>
            </a:r>
            <a:r>
              <a:rPr lang="es-ES" dirty="0" err="1" smtClean="0"/>
              <a:t>density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N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affects</a:t>
            </a:r>
            <a:r>
              <a:rPr lang="es-ES" dirty="0" smtClean="0"/>
              <a:t> </a:t>
            </a:r>
            <a:r>
              <a:rPr lang="es-ES" dirty="0" err="1" smtClean="0"/>
              <a:t>tthe</a:t>
            </a:r>
            <a:r>
              <a:rPr lang="es-ES" dirty="0" smtClean="0"/>
              <a:t> </a:t>
            </a:r>
            <a:r>
              <a:rPr lang="es-ES" dirty="0" err="1" smtClean="0"/>
              <a:t>acidity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afdobed</a:t>
            </a:r>
            <a:r>
              <a:rPr lang="es-ES" dirty="0" smtClean="0"/>
              <a:t> </a:t>
            </a:r>
            <a:r>
              <a:rPr lang="es-ES" dirty="0" err="1" smtClean="0"/>
              <a:t>molecule</a:t>
            </a:r>
            <a:r>
              <a:rPr lang="es-ES" dirty="0" smtClean="0"/>
              <a:t>. Amine </a:t>
            </a:r>
            <a:r>
              <a:rPr lang="es-ES" dirty="0" err="1" smtClean="0"/>
              <a:t>proton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more </a:t>
            </a:r>
            <a:r>
              <a:rPr lang="es-ES" dirty="0" err="1" smtClean="0"/>
              <a:t>acidic</a:t>
            </a:r>
            <a:r>
              <a:rPr lang="es-ES" dirty="0" smtClean="0"/>
              <a:t>  and a </a:t>
            </a:r>
            <a:r>
              <a:rPr lang="es-ES" dirty="0" err="1" smtClean="0"/>
              <a:t>fast</a:t>
            </a:r>
            <a:r>
              <a:rPr lang="es-ES" dirty="0" smtClean="0"/>
              <a:t> </a:t>
            </a:r>
            <a:r>
              <a:rPr lang="es-ES" dirty="0" err="1" smtClean="0"/>
              <a:t>deprotonation</a:t>
            </a:r>
            <a:r>
              <a:rPr lang="es-ES" dirty="0" smtClean="0"/>
              <a:t> </a:t>
            </a:r>
            <a:r>
              <a:rPr lang="es-ES" dirty="0" err="1" smtClean="0"/>
              <a:t>occurs</a:t>
            </a:r>
            <a:r>
              <a:rPr lang="es-ES" dirty="0" smtClean="0"/>
              <a:t>  </a:t>
            </a:r>
            <a:r>
              <a:rPr lang="es-ES" dirty="0" err="1" smtClean="0"/>
              <a:t>yielding</a:t>
            </a:r>
            <a:r>
              <a:rPr lang="es-ES" dirty="0" smtClean="0"/>
              <a:t> 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anionic</a:t>
            </a:r>
            <a:r>
              <a:rPr lang="es-ES" dirty="0" smtClean="0"/>
              <a:t> </a:t>
            </a:r>
            <a:r>
              <a:rPr lang="es-ES" dirty="0" err="1" smtClean="0"/>
              <a:t>surface</a:t>
            </a:r>
            <a:r>
              <a:rPr lang="es-ES" dirty="0" smtClean="0"/>
              <a:t> </a:t>
            </a:r>
            <a:r>
              <a:rPr lang="es-ES" dirty="0" err="1" smtClean="0"/>
              <a:t>complex</a:t>
            </a:r>
            <a:r>
              <a:rPr lang="es-ES" dirty="0" smtClean="0"/>
              <a:t> = </a:t>
            </a:r>
            <a:r>
              <a:rPr lang="es-ES" dirty="0" err="1" smtClean="0"/>
              <a:t>negative</a:t>
            </a:r>
            <a:r>
              <a:rPr lang="es-ES" dirty="0" smtClean="0"/>
              <a:t>  </a:t>
            </a:r>
            <a:r>
              <a:rPr lang="es-ES" dirty="0" err="1" smtClean="0"/>
              <a:t>surface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152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:\Esmeralda Morillo\articulo\datos\Figuras\JPG\figuras nuevas\Fig. 7 A nue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77723" cy="41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J:\Esmeralda Morillo\articulo\datos\Figuras\JPG\figuras nuevas\Fig. 7 B nue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392" y="2931188"/>
            <a:ext cx="5472608" cy="391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8209" y="4437112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Zeta </a:t>
            </a:r>
            <a:r>
              <a:rPr lang="en-US" dirty="0"/>
              <a:t>potential curves for </a:t>
            </a:r>
            <a:r>
              <a:rPr lang="en-US" dirty="0" err="1"/>
              <a:t>diuron</a:t>
            </a:r>
            <a:r>
              <a:rPr lang="en-US" dirty="0"/>
              <a:t> adsorbed on: </a:t>
            </a:r>
            <a:endParaRPr lang="en-US" dirty="0" smtClean="0"/>
          </a:p>
          <a:p>
            <a:r>
              <a:rPr lang="en-US" dirty="0" smtClean="0"/>
              <a:t>(A) empty </a:t>
            </a:r>
            <a:r>
              <a:rPr lang="en-US" dirty="0"/>
              <a:t>symbols, Sep and </a:t>
            </a:r>
            <a:r>
              <a:rPr lang="en-US" dirty="0" smtClean="0"/>
              <a:t>Sep mechanical </a:t>
            </a:r>
            <a:r>
              <a:rPr lang="en-US" dirty="0"/>
              <a:t>treated samples and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B) full symbols, for TT samples. </a:t>
            </a:r>
            <a:endParaRPr lang="en-US" dirty="0" smtClean="0"/>
          </a:p>
          <a:p>
            <a:r>
              <a:rPr lang="en-US" dirty="0" smtClean="0"/>
              <a:t>Symbols </a:t>
            </a:r>
            <a:r>
              <a:rPr lang="en-US" dirty="0"/>
              <a:t>indicate</a:t>
            </a:r>
            <a:r>
              <a:rPr lang="en-US" dirty="0" smtClean="0"/>
              <a:t>: (</a:t>
            </a:r>
            <a:r>
              <a:rPr lang="en-US" dirty="0"/>
              <a:t>■, □) Sep and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sym typeface="Wingdings 2"/>
              </a:rPr>
              <a:t>,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Sep60</a:t>
            </a:r>
            <a:r>
              <a:rPr lang="en-US" dirty="0"/>
              <a:t>,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  <a:sym typeface="Wingdings 3"/>
              </a:rPr>
              <a:t>,</a:t>
            </a:r>
            <a:r>
              <a:rPr lang="en-US" dirty="0" smtClean="0"/>
              <a:t>) </a:t>
            </a:r>
            <a:r>
              <a:rPr lang="en-US" dirty="0">
                <a:solidFill>
                  <a:srgbClr val="0070C0"/>
                </a:solidFill>
              </a:rPr>
              <a:t>Sep180</a:t>
            </a:r>
            <a:r>
              <a:rPr lang="en-US" dirty="0"/>
              <a:t> and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  <a:sym typeface="Wingdings 2"/>
              </a:rPr>
              <a:t>,</a:t>
            </a:r>
            <a:r>
              <a:rPr lang="en-US" dirty="0" smtClean="0"/>
              <a:t>) </a:t>
            </a:r>
            <a:r>
              <a:rPr lang="en-US" dirty="0" err="1">
                <a:solidFill>
                  <a:srgbClr val="009900"/>
                </a:solidFill>
              </a:rPr>
              <a:t>Sepgel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smtClean="0"/>
              <a:t>samples</a:t>
            </a:r>
          </a:p>
        </p:txBody>
      </p:sp>
    </p:spTree>
    <p:extLst>
      <p:ext uri="{BB962C8B-B14F-4D97-AF65-F5344CB8AC3E}">
        <p14:creationId xmlns:p14="http://schemas.microsoft.com/office/powerpoint/2010/main" xmlns="" val="33159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El </a:t>
            </a:r>
            <a:r>
              <a:rPr lang="es-ES" dirty="0" err="1" smtClean="0"/>
              <a:t>benzimidazol</a:t>
            </a:r>
            <a:r>
              <a:rPr lang="es-ES" dirty="0" smtClean="0"/>
              <a:t> se adsorbe mas en </a:t>
            </a:r>
            <a:r>
              <a:rPr lang="es-ES" dirty="0" err="1" smtClean="0"/>
              <a:t>MMt</a:t>
            </a:r>
            <a:r>
              <a:rPr lang="es-ES" dirty="0" smtClean="0"/>
              <a:t> que en los productos </a:t>
            </a:r>
            <a:r>
              <a:rPr lang="es-ES" dirty="0" err="1" smtClean="0"/>
              <a:t>termico</a:t>
            </a:r>
            <a:r>
              <a:rPr lang="es-ES" dirty="0" smtClean="0"/>
              <a:t> o </a:t>
            </a:r>
            <a:r>
              <a:rPr lang="es-ES" dirty="0" err="1" smtClean="0"/>
              <a:t>mecanico</a:t>
            </a:r>
            <a:r>
              <a:rPr lang="es-ES" dirty="0" smtClean="0"/>
              <a:t>. </a:t>
            </a:r>
            <a:r>
              <a:rPr lang="es-ES" dirty="0" err="1" smtClean="0"/>
              <a:t>Inerviniendo</a:t>
            </a:r>
            <a:r>
              <a:rPr lang="es-ES" dirty="0" smtClean="0"/>
              <a:t> ambas </a:t>
            </a:r>
            <a:r>
              <a:rPr lang="es-ES" dirty="0" err="1" smtClean="0"/>
              <a:t>susp</a:t>
            </a:r>
            <a:r>
              <a:rPr lang="es-ES" dirty="0" smtClean="0"/>
              <a:t>. Interna y externa.</a:t>
            </a:r>
          </a:p>
          <a:p>
            <a:r>
              <a:rPr lang="es-ES" dirty="0" smtClean="0"/>
              <a:t>El </a:t>
            </a:r>
            <a:r>
              <a:rPr lang="es-ES" dirty="0" err="1" smtClean="0"/>
              <a:t>diuron</a:t>
            </a:r>
            <a:r>
              <a:rPr lang="es-ES" dirty="0" smtClean="0"/>
              <a:t> se adsorbe 4 veces mas en Sepiolita que en </a:t>
            </a:r>
            <a:r>
              <a:rPr lang="es-ES" dirty="0" err="1" smtClean="0"/>
              <a:t>MMt.</a:t>
            </a:r>
            <a:r>
              <a:rPr lang="es-ES" dirty="0" smtClean="0"/>
              <a:t> EL tratamiento </a:t>
            </a:r>
            <a:r>
              <a:rPr lang="es-ES" dirty="0" err="1" smtClean="0"/>
              <a:t>termico</a:t>
            </a:r>
            <a:r>
              <a:rPr lang="es-ES" dirty="0" smtClean="0"/>
              <a:t> mejora la </a:t>
            </a:r>
            <a:r>
              <a:rPr lang="es-ES" dirty="0" err="1" smtClean="0"/>
              <a:t>adsorcion</a:t>
            </a:r>
            <a:r>
              <a:rPr lang="es-ES" dirty="0" smtClean="0"/>
              <a:t> de </a:t>
            </a:r>
            <a:r>
              <a:rPr lang="es-ES" dirty="0" err="1" smtClean="0"/>
              <a:t>Diuron</a:t>
            </a:r>
            <a:r>
              <a:rPr lang="es-ES" dirty="0" smtClean="0"/>
              <a:t> tanto en </a:t>
            </a:r>
            <a:r>
              <a:rPr lang="es-ES" dirty="0" err="1" smtClean="0"/>
              <a:t>MMt</a:t>
            </a:r>
            <a:r>
              <a:rPr lang="es-ES" dirty="0" smtClean="0"/>
              <a:t> como en Sep.</a:t>
            </a:r>
          </a:p>
          <a:p>
            <a:r>
              <a:rPr lang="es-ES" dirty="0" smtClean="0"/>
              <a:t>La </a:t>
            </a:r>
            <a:r>
              <a:rPr lang="es-ES" dirty="0" err="1" smtClean="0"/>
              <a:t>adsorcion</a:t>
            </a:r>
            <a:r>
              <a:rPr lang="es-ES" dirty="0" smtClean="0"/>
              <a:t> de cada molécula de pesticida tiene que evaluarse con el adsorbente y frente a la competencia de otros componentes del formulado comercial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2880320"/>
          </a:xfrm>
        </p:spPr>
        <p:txBody>
          <a:bodyPr>
            <a:normAutofit fontScale="90000"/>
          </a:bodyPr>
          <a:lstStyle/>
          <a:p>
            <a:r>
              <a:rPr lang="es-ES" sz="2800" dirty="0" smtClean="0"/>
              <a:t>Agradecimientos</a:t>
            </a:r>
            <a:br>
              <a:rPr lang="es-ES" sz="2800" dirty="0" smtClean="0"/>
            </a:br>
            <a:r>
              <a:rPr lang="es-AR" sz="2800" i="1" dirty="0" smtClean="0"/>
              <a:t> M. </a:t>
            </a:r>
            <a:r>
              <a:rPr lang="es-AR" sz="2800" i="1" dirty="0" err="1" smtClean="0"/>
              <a:t>Genet</a:t>
            </a:r>
            <a:r>
              <a:rPr lang="es-AR" sz="2800" i="1" dirty="0" smtClean="0"/>
              <a:t>, E.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Gaigneaux</a:t>
            </a:r>
            <a:r>
              <a:rPr lang="es-ES" sz="2800" i="1" dirty="0" smtClean="0"/>
              <a:t>, S. </a:t>
            </a:r>
            <a:r>
              <a:rPr lang="es-ES" sz="2800" i="1" dirty="0" err="1" smtClean="0"/>
              <a:t>Yunes</a:t>
            </a:r>
            <a:r>
              <a:rPr lang="es-ES" sz="2800" i="1" dirty="0" smtClean="0"/>
              <a:t>,</a:t>
            </a:r>
            <a:r>
              <a:rPr lang="es-AR" sz="2800" i="1" dirty="0" smtClean="0"/>
              <a:t> </a:t>
            </a:r>
            <a:r>
              <a:rPr lang="es-AR" sz="2800" i="1" dirty="0" smtClean="0"/>
              <a:t>C. </a:t>
            </a:r>
            <a:r>
              <a:rPr lang="es-AR" sz="2800" i="1" dirty="0" err="1" smtClean="0"/>
              <a:t>Maqueda</a:t>
            </a:r>
            <a:r>
              <a:rPr lang="es-AR" sz="2800" i="1" dirty="0" smtClean="0"/>
              <a:t>, M. dos Santos </a:t>
            </a:r>
            <a:r>
              <a:rPr lang="es-AR" sz="2800" i="1" dirty="0" err="1" smtClean="0"/>
              <a:t>Afonso</a:t>
            </a:r>
            <a:r>
              <a:rPr lang="es-AR" sz="2800" i="1" dirty="0" smtClean="0"/>
              <a:t>, E. Morillo, M. Pérez-Sayago, T. </a:t>
            </a:r>
            <a:r>
              <a:rPr lang="es-AR" sz="2800" i="1" dirty="0" err="1" smtClean="0"/>
              <a:t>Undabeytia</a:t>
            </a:r>
            <a:r>
              <a:rPr lang="es-AR" sz="2800" i="1" dirty="0" smtClean="0"/>
              <a:t> 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Financiación: </a:t>
            </a:r>
            <a:r>
              <a:rPr lang="es-ES" sz="2800" dirty="0" err="1" smtClean="0"/>
              <a:t>ANPCyT</a:t>
            </a:r>
            <a:r>
              <a:rPr lang="es-ES" sz="2800" dirty="0" smtClean="0"/>
              <a:t>- FONARSEC, Proyecto AECID- Ministerio Educación España, proyecto bilateral Argentina-</a:t>
            </a:r>
            <a:r>
              <a:rPr lang="es-ES" sz="2800" dirty="0" err="1" smtClean="0"/>
              <a:t>Belgica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endParaRPr lang="es-ES" sz="2800" dirty="0"/>
          </a:p>
        </p:txBody>
      </p:sp>
      <p:sp>
        <p:nvSpPr>
          <p:cNvPr id="3" name="2 Rectángulo"/>
          <p:cNvSpPr/>
          <p:nvPr/>
        </p:nvSpPr>
        <p:spPr>
          <a:xfrm>
            <a:off x="1043608" y="4437112"/>
            <a:ext cx="68987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Calibri" pitchFamily="34" charset="0"/>
              </a:rPr>
              <a:t>A todos Ustedes por su atención</a:t>
            </a:r>
            <a:endParaRPr lang="es-ES" sz="4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404664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 smtClean="0"/>
              <a:t>La Bentonita, constituida por un alto contenido de </a:t>
            </a:r>
            <a:r>
              <a:rPr lang="es-AR" sz="2000" dirty="0" err="1" smtClean="0"/>
              <a:t>montmorillonita</a:t>
            </a:r>
            <a:r>
              <a:rPr lang="es-AR" sz="2000" dirty="0" smtClean="0"/>
              <a:t> (MMT), tiene una gran capacidad para aplicaciones con valor agregado. En estudios precedentes en el grupo de trabajo se caracterizaron varias bentonitas nacionales </a:t>
            </a:r>
            <a:r>
              <a:rPr lang="es-AR" sz="1400" dirty="0" smtClean="0"/>
              <a:t>(</a:t>
            </a:r>
            <a:r>
              <a:rPr lang="fr-FR" sz="1400" i="1" dirty="0" smtClean="0"/>
              <a:t>Lombardi et al., </a:t>
            </a:r>
            <a:r>
              <a:rPr lang="es-AR" sz="1400" i="1" dirty="0" smtClean="0"/>
              <a:t>2002; 2003</a:t>
            </a:r>
            <a:r>
              <a:rPr lang="es-AR" sz="1400" dirty="0" smtClean="0"/>
              <a:t>), </a:t>
            </a:r>
            <a:r>
              <a:rPr lang="es-AR" sz="2000" dirty="0" smtClean="0"/>
              <a:t>lo cual permitió identificar la bentonita que se adapta mejor </a:t>
            </a:r>
            <a:r>
              <a:rPr lang="es-AR" sz="2000" dirty="0" smtClean="0"/>
              <a:t>a </a:t>
            </a:r>
            <a:r>
              <a:rPr lang="es-AR" sz="2000" dirty="0" smtClean="0"/>
              <a:t>distintas aplicaciones tecnológicas </a:t>
            </a:r>
            <a:r>
              <a:rPr lang="es-AR" sz="1400" i="1" dirty="0" smtClean="0"/>
              <a:t>(Lombardi et al., 2006; Torres Sánchez et al., 2006, 2011; </a:t>
            </a:r>
            <a:r>
              <a:rPr lang="es-AR" sz="1400" i="1" dirty="0" err="1" smtClean="0"/>
              <a:t>Magnoli</a:t>
            </a:r>
            <a:r>
              <a:rPr lang="es-AR" sz="1400" i="1" dirty="0" smtClean="0"/>
              <a:t> et al, 2006; </a:t>
            </a:r>
            <a:r>
              <a:rPr lang="es-AR" sz="1400" i="1" dirty="0" err="1" smtClean="0"/>
              <a:t>Damonte</a:t>
            </a:r>
            <a:r>
              <a:rPr lang="es-AR" sz="1400" i="1" dirty="0" smtClean="0"/>
              <a:t> et al., 2007; </a:t>
            </a:r>
            <a:r>
              <a:rPr lang="es-AR" sz="1400" i="1" dirty="0" err="1" smtClean="0"/>
              <a:t>Pessagno</a:t>
            </a:r>
            <a:r>
              <a:rPr lang="es-AR" sz="1400" i="1" dirty="0" smtClean="0"/>
              <a:t>  et al., 2008; </a:t>
            </a:r>
            <a:r>
              <a:rPr lang="es-AR" sz="1400" i="1" dirty="0" err="1" smtClean="0"/>
              <a:t>Pantanetti</a:t>
            </a:r>
            <a:r>
              <a:rPr lang="es-AR" sz="1400" i="1" dirty="0" smtClean="0"/>
              <a:t> et al., 2008 a, b; Marco Brown et al., 2008, 2012; </a:t>
            </a:r>
            <a:r>
              <a:rPr lang="es-AR" sz="1400" i="1" dirty="0" err="1" smtClean="0"/>
              <a:t>Khoury</a:t>
            </a:r>
            <a:r>
              <a:rPr lang="es-AR" sz="1400" i="1" dirty="0" smtClean="0"/>
              <a:t> et al., 2010; </a:t>
            </a:r>
            <a:r>
              <a:rPr lang="es-AR" sz="1400" i="1" dirty="0" err="1" smtClean="0"/>
              <a:t>Maqueda</a:t>
            </a:r>
            <a:r>
              <a:rPr lang="es-AR" sz="1400" i="1" dirty="0" smtClean="0"/>
              <a:t> et al, 2012).</a:t>
            </a:r>
          </a:p>
        </p:txBody>
      </p:sp>
      <p:pic>
        <p:nvPicPr>
          <p:cNvPr id="5" name="Picture 2" descr="J:\Muestras\Montmorillonite\montmorillonit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33528"/>
            <a:ext cx="5544616" cy="43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012160" y="2636912"/>
            <a:ext cx="280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Retención de </a:t>
            </a:r>
            <a:r>
              <a:rPr lang="es-ES" dirty="0" err="1" smtClean="0"/>
              <a:t>Aflatoxinas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Efecto bactericida </a:t>
            </a:r>
            <a:r>
              <a:rPr lang="es-ES" i="1" dirty="0" smtClean="0"/>
              <a:t>E. </a:t>
            </a:r>
            <a:r>
              <a:rPr lang="es-ES" i="1" dirty="0" err="1" smtClean="0"/>
              <a:t>Colli</a:t>
            </a:r>
            <a:endParaRPr lang="es-ES" i="1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Films  biodegradables  bactericidas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Retención de metales pesados</a:t>
            </a:r>
          </a:p>
          <a:p>
            <a:pPr>
              <a:buFont typeface="Arial" pitchFamily="34" charset="0"/>
              <a:buChar char="•"/>
            </a:pPr>
            <a:r>
              <a:rPr lang="es-ES" dirty="0" err="1" smtClean="0"/>
              <a:t>MMt</a:t>
            </a:r>
            <a:r>
              <a:rPr lang="es-ES" dirty="0" smtClean="0"/>
              <a:t>- Acido húmico</a:t>
            </a:r>
          </a:p>
          <a:p>
            <a:pPr>
              <a:buFont typeface="Arial" pitchFamily="34" charset="0"/>
              <a:buChar char="•"/>
            </a:pPr>
            <a:r>
              <a:rPr lang="es-ES" dirty="0" err="1" smtClean="0"/>
              <a:t>MMt</a:t>
            </a:r>
            <a:r>
              <a:rPr lang="es-ES" dirty="0" smtClean="0"/>
              <a:t>- </a:t>
            </a:r>
            <a:r>
              <a:rPr lang="es-ES" i="1" dirty="0" err="1" smtClean="0"/>
              <a:t>Acremonium</a:t>
            </a:r>
            <a:r>
              <a:rPr lang="es-ES" i="1" dirty="0" smtClean="0"/>
              <a:t> </a:t>
            </a:r>
            <a:r>
              <a:rPr lang="es-ES" i="1" dirty="0" err="1" smtClean="0"/>
              <a:t>sp.</a:t>
            </a:r>
            <a:r>
              <a:rPr lang="es-ES" dirty="0" smtClean="0"/>
              <a:t>; </a:t>
            </a:r>
            <a:r>
              <a:rPr lang="es-ES" i="1" dirty="0" err="1" smtClean="0"/>
              <a:t>Afanocladium</a:t>
            </a:r>
            <a:r>
              <a:rPr lang="es-ES" i="1" dirty="0" smtClean="0"/>
              <a:t> </a:t>
            </a:r>
            <a:r>
              <a:rPr lang="es-ES" i="1" dirty="0" err="1" smtClean="0"/>
              <a:t>sp</a:t>
            </a:r>
            <a:r>
              <a:rPr lang="es-ES" dirty="0" err="1" smtClean="0"/>
              <a:t>.</a:t>
            </a:r>
            <a:r>
              <a:rPr lang="es-ES" dirty="0" smtClean="0"/>
              <a:t>, metales</a:t>
            </a:r>
          </a:p>
          <a:p>
            <a:pPr>
              <a:buFont typeface="Arial" pitchFamily="34" charset="0"/>
              <a:buChar char="•"/>
            </a:pPr>
            <a:r>
              <a:rPr lang="es-ES" dirty="0" err="1" smtClean="0"/>
              <a:t>MMt</a:t>
            </a:r>
            <a:r>
              <a:rPr lang="es-ES" dirty="0" smtClean="0"/>
              <a:t>- Fe para retención As</a:t>
            </a:r>
          </a:p>
          <a:p>
            <a:pPr>
              <a:buFont typeface="Arial" pitchFamily="34" charset="0"/>
              <a:buChar char="•"/>
            </a:pPr>
            <a:r>
              <a:rPr lang="es-ES" dirty="0" err="1" smtClean="0"/>
              <a:t>MMt</a:t>
            </a:r>
            <a:r>
              <a:rPr lang="es-ES" dirty="0" smtClean="0"/>
              <a:t>- Fe, fotocatálisis,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es-ES" dirty="0" err="1" smtClean="0"/>
              <a:t>MMt</a:t>
            </a:r>
            <a:r>
              <a:rPr lang="es-ES" dirty="0" smtClean="0"/>
              <a:t>  retención de </a:t>
            </a:r>
            <a:r>
              <a:rPr lang="es-ES" dirty="0" err="1" smtClean="0"/>
              <a:t>Tiabendazol</a:t>
            </a:r>
            <a:r>
              <a:rPr lang="es-ES" dirty="0" smtClean="0"/>
              <a:t> (tesis Lombardi, 2004)</a:t>
            </a:r>
          </a:p>
          <a:p>
            <a:r>
              <a:rPr lang="es-ES" dirty="0" smtClean="0"/>
              <a:t>Cambio en la industria </a:t>
            </a:r>
            <a:r>
              <a:rPr lang="es-ES" dirty="0" err="1" smtClean="0"/>
              <a:t>fruti-agricola</a:t>
            </a:r>
            <a:r>
              <a:rPr lang="es-ES" dirty="0" smtClean="0"/>
              <a:t>, de empresas familiares a grandes empresas de empaque</a:t>
            </a:r>
          </a:p>
          <a:p>
            <a:endParaRPr lang="es-ES" dirty="0"/>
          </a:p>
        </p:txBody>
      </p:sp>
      <p:pic>
        <p:nvPicPr>
          <p:cNvPr id="5" name="4 Imagen" descr="https://encrypted-tbn2.gstatic.com/images?q=tbn:ANd9GcTCEdfjydLeDk4qphp4W1pV6ZesIeAXfC0L3oqO79bsALXbUtB_"/>
          <p:cNvPicPr/>
          <p:nvPr/>
        </p:nvPicPr>
        <p:blipFill>
          <a:blip r:embed="rId2" cstate="print"/>
          <a:srcRect r="51352"/>
          <a:stretch>
            <a:fillRect/>
          </a:stretch>
        </p:blipFill>
        <p:spPr bwMode="auto">
          <a:xfrm>
            <a:off x="4139952" y="3068960"/>
            <a:ext cx="402245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  <a:ln w="41275"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s-AR" b="1" i="1" dirty="0" err="1" smtClean="0">
                <a:solidFill>
                  <a:srgbClr val="FF0000"/>
                </a:solidFill>
              </a:rPr>
              <a:t>tiabendazol</a:t>
            </a:r>
            <a:r>
              <a:rPr lang="es-AR" b="1" i="1" dirty="0" smtClean="0"/>
              <a:t>, </a:t>
            </a:r>
          </a:p>
          <a:p>
            <a:r>
              <a:rPr lang="es-AR" b="1" i="1" dirty="0" err="1" smtClean="0"/>
              <a:t>carbendazin</a:t>
            </a:r>
            <a:r>
              <a:rPr lang="es-AR" b="1" i="1" dirty="0" smtClean="0"/>
              <a:t>, </a:t>
            </a:r>
          </a:p>
          <a:p>
            <a:r>
              <a:rPr lang="es-AR" b="1" i="1" dirty="0" err="1" smtClean="0">
                <a:solidFill>
                  <a:srgbClr val="FF0000"/>
                </a:solidFill>
              </a:rPr>
              <a:t>imazalil</a:t>
            </a:r>
            <a:r>
              <a:rPr lang="es-AR" b="1" i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s-AR" b="1" i="1" dirty="0" err="1" smtClean="0">
                <a:solidFill>
                  <a:srgbClr val="FF0000"/>
                </a:solidFill>
              </a:rPr>
              <a:t>pirimetanil</a:t>
            </a:r>
            <a:r>
              <a:rPr lang="es-AR" b="1" i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s-AR" b="1" i="1" dirty="0" err="1" smtClean="0">
                <a:solidFill>
                  <a:srgbClr val="FF0000"/>
                </a:solidFill>
              </a:rPr>
              <a:t>fludioxonil</a:t>
            </a:r>
            <a:r>
              <a:rPr lang="es-AR" b="1" i="1" dirty="0" smtClean="0"/>
              <a:t>, </a:t>
            </a:r>
          </a:p>
          <a:p>
            <a:r>
              <a:rPr lang="es-AR" b="1" i="1" dirty="0" err="1" smtClean="0"/>
              <a:t>procloraz</a:t>
            </a:r>
            <a:r>
              <a:rPr lang="es-AR" b="1" i="1" dirty="0" smtClean="0"/>
              <a:t>, </a:t>
            </a:r>
          </a:p>
          <a:p>
            <a:r>
              <a:rPr lang="es-AR" b="1" i="1" dirty="0" err="1" smtClean="0"/>
              <a:t>piraclostrobin</a:t>
            </a:r>
            <a:r>
              <a:rPr lang="es-AR" b="1" i="1" dirty="0" smtClean="0"/>
              <a:t>, </a:t>
            </a:r>
          </a:p>
          <a:p>
            <a:r>
              <a:rPr lang="es-AR" b="1" i="1" dirty="0" err="1" smtClean="0"/>
              <a:t>trifloxisistrobín</a:t>
            </a:r>
            <a:r>
              <a:rPr lang="es-AR" b="1" i="1" dirty="0" smtClean="0"/>
              <a:t>, </a:t>
            </a:r>
          </a:p>
          <a:p>
            <a:r>
              <a:rPr lang="es-AR" b="1" i="1" dirty="0" err="1" smtClean="0"/>
              <a:t>azoxisitrobin</a:t>
            </a:r>
            <a:r>
              <a:rPr lang="es-AR" b="1" i="1" dirty="0" smtClean="0"/>
              <a:t>, etc.              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79512" y="26064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600" dirty="0" smtClean="0"/>
              <a:t>Adsorción de fungicidas pos-cosecha para frutas de carozo ( manzanas, peras y </a:t>
            </a:r>
            <a:r>
              <a:rPr lang="es-AR" sz="3600" dirty="0" err="1" smtClean="0"/>
              <a:t>citricos</a:t>
            </a:r>
            <a:r>
              <a:rPr lang="es-AR" sz="3600" dirty="0" smtClean="0"/>
              <a:t>)</a:t>
            </a:r>
            <a:endParaRPr lang="es-ES" sz="3600" dirty="0"/>
          </a:p>
        </p:txBody>
      </p:sp>
      <p:pic>
        <p:nvPicPr>
          <p:cNvPr id="5" name="Picture 2" descr="http://upload.wikimedia.org/wikipedia/commons/b/b6/Thiabendazole_stru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95556"/>
            <a:ext cx="1728192" cy="81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AutoShape 2" descr="Structural formula of carbendazim"/>
          <p:cNvSpPr>
            <a:spLocks noChangeAspect="1" noChangeArrowheads="1"/>
          </p:cNvSpPr>
          <p:nvPr/>
        </p:nvSpPr>
        <p:spPr bwMode="auto">
          <a:xfrm>
            <a:off x="155575" y="-533400"/>
            <a:ext cx="1704975" cy="112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708920"/>
            <a:ext cx="21002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Structural formula of carbendazi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060848"/>
            <a:ext cx="17049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Structural formula of prochloraz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356992"/>
            <a:ext cx="23241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Structural formula of azoxystrobi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221088"/>
            <a:ext cx="2390140" cy="203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Conector recto de flecha"/>
          <p:cNvCxnSpPr/>
          <p:nvPr/>
        </p:nvCxnSpPr>
        <p:spPr>
          <a:xfrm>
            <a:off x="2627784" y="4437112"/>
            <a:ext cx="576064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211960" y="5805264"/>
            <a:ext cx="2088232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240360" cy="396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5083" y="548680"/>
            <a:ext cx="40386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3333" y="3789040"/>
            <a:ext cx="3962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81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3"/>
            <a:ext cx="8229600" cy="23762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 smtClean="0"/>
              <a:t>Como </a:t>
            </a:r>
            <a:r>
              <a:rPr lang="es-ES" dirty="0" smtClean="0"/>
              <a:t>ejemplos, en esta </a:t>
            </a:r>
            <a:r>
              <a:rPr lang="es-ES" dirty="0" err="1" smtClean="0"/>
              <a:t>presentacion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Adsorbente </a:t>
            </a:r>
            <a:r>
              <a:rPr lang="es-ES" dirty="0" err="1" smtClean="0"/>
              <a:t>Montmorillonita</a:t>
            </a:r>
            <a:r>
              <a:rPr lang="es-ES" dirty="0" smtClean="0"/>
              <a:t> y productos de tratamiento mecánico y térmico</a:t>
            </a:r>
          </a:p>
          <a:p>
            <a:pPr>
              <a:buNone/>
            </a:pPr>
            <a:r>
              <a:rPr lang="es-ES" dirty="0" smtClean="0"/>
              <a:t> Adsorción de </a:t>
            </a:r>
            <a:r>
              <a:rPr lang="es-ES" dirty="0" err="1" smtClean="0"/>
              <a:t>benzimidazole</a:t>
            </a:r>
            <a:r>
              <a:rPr lang="es-ES" dirty="0" smtClean="0"/>
              <a:t> (Fungicida)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irc_mi" descr="http://upload.wikimedia.org/wikipedia/commons/2/24/Benzimidazole_structur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420888"/>
            <a:ext cx="17281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Structural formula of diur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3164320" cy="134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Elipse"/>
          <p:cNvSpPr/>
          <p:nvPr/>
        </p:nvSpPr>
        <p:spPr>
          <a:xfrm>
            <a:off x="8028384" y="3284984"/>
            <a:ext cx="529773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6516216" y="5085184"/>
            <a:ext cx="529773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251520" y="299695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3000" dirty="0" smtClean="0"/>
              <a:t>Adsorbentes </a:t>
            </a:r>
          </a:p>
          <a:p>
            <a:pPr>
              <a:buNone/>
            </a:pPr>
            <a:r>
              <a:rPr lang="es-ES" sz="3000" dirty="0" err="1" smtClean="0"/>
              <a:t>Montmorillonita</a:t>
            </a:r>
            <a:r>
              <a:rPr lang="es-ES" sz="3000" dirty="0" smtClean="0"/>
              <a:t> y Sepiolita </a:t>
            </a:r>
          </a:p>
          <a:p>
            <a:pPr>
              <a:buNone/>
            </a:pPr>
            <a:r>
              <a:rPr lang="es-ES" sz="3000" dirty="0" smtClean="0"/>
              <a:t>Adsorción de </a:t>
            </a:r>
            <a:r>
              <a:rPr lang="es-ES" sz="3000" dirty="0" err="1" smtClean="0"/>
              <a:t>Diuron</a:t>
            </a:r>
            <a:r>
              <a:rPr lang="es-ES" sz="3000" dirty="0" smtClean="0"/>
              <a:t> (Herbicida)</a:t>
            </a:r>
          </a:p>
        </p:txBody>
      </p:sp>
      <p:pic>
        <p:nvPicPr>
          <p:cNvPr id="9" name="Picture 2" descr="https://encrypted-tbn1.gstatic.com/images?q=tbn:ANd9GcR8-UMwuMTml5MSQJHrqYvTJNeO-NC20syCfb4Fy0BSywR-Qjx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81128"/>
            <a:ext cx="3543300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554148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508104" y="3645024"/>
            <a:ext cx="184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Superficie interna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940152" y="1124744"/>
            <a:ext cx="188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9900"/>
                </a:solidFill>
              </a:rPr>
              <a:t>Superficie externa</a:t>
            </a:r>
            <a:endParaRPr lang="es-ES" dirty="0">
              <a:solidFill>
                <a:srgbClr val="009900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2699792" y="980728"/>
            <a:ext cx="3096344" cy="482352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076056" y="1700808"/>
            <a:ext cx="1728192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827584" y="980728"/>
            <a:ext cx="1728192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483768" y="3573016"/>
            <a:ext cx="288032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2267744" y="3429000"/>
            <a:ext cx="309634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83884" y="116632"/>
            <a:ext cx="8760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Efecto de los distintos sitios superficiales en la retención de pesticidas</a:t>
            </a:r>
            <a:endParaRPr lang="es-ES" sz="2400" dirty="0"/>
          </a:p>
        </p:txBody>
      </p:sp>
      <p:sp>
        <p:nvSpPr>
          <p:cNvPr id="11" name="10 Elipse"/>
          <p:cNvSpPr/>
          <p:nvPr/>
        </p:nvSpPr>
        <p:spPr>
          <a:xfrm rot="5400000">
            <a:off x="3898776" y="2168860"/>
            <a:ext cx="2365412" cy="421196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603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54148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4354493" cy="350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6309320"/>
            <a:ext cx="69701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err="1" smtClean="0"/>
              <a:t>G.A.</a:t>
            </a:r>
            <a:r>
              <a:rPr lang="pt-BR" sz="1100" i="1" dirty="0" smtClean="0"/>
              <a:t> </a:t>
            </a:r>
            <a:r>
              <a:rPr lang="pt-BR" sz="1100" i="1" dirty="0" err="1" smtClean="0"/>
              <a:t>Khoury</a:t>
            </a:r>
            <a:r>
              <a:rPr lang="pt-BR" sz="1100" i="1" dirty="0" smtClean="0"/>
              <a:t>, L. </a:t>
            </a:r>
            <a:r>
              <a:rPr lang="pt-BR" sz="1100" i="1" dirty="0" err="1" smtClean="0"/>
              <a:t>Tribe</a:t>
            </a:r>
            <a:r>
              <a:rPr lang="pt-BR" sz="1100" i="1" dirty="0" smtClean="0"/>
              <a:t>, </a:t>
            </a:r>
            <a:r>
              <a:rPr lang="pt-BR" sz="1100" i="1" dirty="0" err="1" smtClean="0"/>
              <a:t>T.C.</a:t>
            </a:r>
            <a:r>
              <a:rPr lang="pt-BR" sz="1100" i="1" dirty="0" smtClean="0"/>
              <a:t> </a:t>
            </a:r>
            <a:r>
              <a:rPr lang="pt-BR" sz="1100" i="1" dirty="0" err="1" smtClean="0"/>
              <a:t>Gehris</a:t>
            </a:r>
            <a:r>
              <a:rPr lang="pt-BR" sz="1100" i="1" dirty="0" smtClean="0"/>
              <a:t>, </a:t>
            </a:r>
            <a:r>
              <a:rPr lang="pt-BR" sz="1100" i="1" dirty="0" err="1" smtClean="0"/>
              <a:t>R.M.</a:t>
            </a:r>
            <a:r>
              <a:rPr lang="pt-BR" sz="1100" i="1" dirty="0" smtClean="0"/>
              <a:t> Torres Sánchez, M. dos Santos Afonso. </a:t>
            </a:r>
            <a:r>
              <a:rPr lang="pt-BR" sz="1100" i="1" dirty="0" err="1" smtClean="0"/>
              <a:t>Appl</a:t>
            </a:r>
            <a:r>
              <a:rPr lang="pt-BR" sz="1100" i="1" dirty="0" smtClean="0"/>
              <a:t>. Clay </a:t>
            </a:r>
            <a:r>
              <a:rPr lang="pt-BR" sz="1100" i="1" dirty="0" err="1" smtClean="0"/>
              <a:t>Sci</a:t>
            </a:r>
            <a:r>
              <a:rPr lang="pt-BR" sz="1100" i="1" dirty="0" smtClean="0"/>
              <a:t>,</a:t>
            </a:r>
            <a:r>
              <a:rPr lang="en-GB" sz="1100" i="1" dirty="0" smtClean="0"/>
              <a:t> </a:t>
            </a:r>
            <a:r>
              <a:rPr lang="en-GB" sz="1100" i="1" dirty="0" err="1" smtClean="0"/>
              <a:t>Apl</a:t>
            </a:r>
            <a:r>
              <a:rPr lang="en-GB" sz="1100" i="1" dirty="0" smtClean="0"/>
              <a:t>. Clay Sci., 50, 167-175</a:t>
            </a:r>
            <a:r>
              <a:rPr lang="en-US" sz="1100" i="1" dirty="0" smtClean="0"/>
              <a:t>.</a:t>
            </a:r>
            <a:endParaRPr lang="es-ES" sz="1100" i="1" dirty="0" smtClean="0"/>
          </a:p>
          <a:p>
            <a:pPr lvl="0"/>
            <a:endParaRPr lang="es-ES" sz="1100" i="1" dirty="0"/>
          </a:p>
        </p:txBody>
      </p:sp>
      <p:sp>
        <p:nvSpPr>
          <p:cNvPr id="5" name="4 Elipse"/>
          <p:cNvSpPr/>
          <p:nvPr/>
        </p:nvSpPr>
        <p:spPr>
          <a:xfrm>
            <a:off x="5436096" y="2708920"/>
            <a:ext cx="64807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6444208" y="3212976"/>
            <a:ext cx="64807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603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1439</Words>
  <Application>Microsoft Office PowerPoint</Application>
  <PresentationFormat>Presentación en pantalla (4:3)</PresentationFormat>
  <Paragraphs>296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Empleo de arcillas para control de la contaminación de aguas (efluentes agroquímicos)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Modelo de Porosidad</vt:lpstr>
      <vt:lpstr>Diapositiva 21</vt:lpstr>
      <vt:lpstr>Diapositiva 22</vt:lpstr>
      <vt:lpstr>Diapositiva 23</vt:lpstr>
      <vt:lpstr>Diapositiva 24</vt:lpstr>
      <vt:lpstr>Diapositiva 25</vt:lpstr>
      <vt:lpstr>Conclusiones</vt:lpstr>
      <vt:lpstr>Agradecimientos  M. Genet, E. Gaigneaux, S. Yunes, C. Maqueda, M. dos Santos Afonso, E. Morillo, M. Pérez-Sayago, T. Undabeytia   Financiación: ANPCyT- FONARSEC, Proyecto AECID- Ministerio Educación España, proyecto bilateral Argentina-Belgica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Empleo de arcillas para control de la contaminación de aguas (efluentes agroquímicos)</dc:title>
  <dc:creator>Usuario</dc:creator>
  <cp:lastModifiedBy>user</cp:lastModifiedBy>
  <cp:revision>29</cp:revision>
  <cp:lastPrinted>2013-02-19T13:26:48Z</cp:lastPrinted>
  <dcterms:created xsi:type="dcterms:W3CDTF">2013-02-06T18:44:42Z</dcterms:created>
  <dcterms:modified xsi:type="dcterms:W3CDTF">2013-02-22T11:43:10Z</dcterms:modified>
</cp:coreProperties>
</file>